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application/vnd.openxmlformats-officedocument.spreadsheetml.sheet" Extension="xlsx"/>
  <Default ContentType="image/jp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themeOverride+xml" PartName="/ppt/theme/themeOverride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themeOverride+xml" PartName="/ppt/theme/themeOverride2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themeOverride+xml" PartName="/ppt/theme/themeOverride3.xml"/>
  <Override ContentType="application/vnd.openxmlformats-officedocument.drawingml.chart+xml" PartName="/ppt/charts/chart4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themeOverride+xml" PartName="/ppt/theme/themeOverride4.xml"/>
  <Override ContentType="application/vnd.openxmlformats-officedocument.drawingml.chart+xml" PartName="/ppt/charts/chart5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themeOverride+xml" PartName="/ppt/theme/themeOverride5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60" r:id="rId4"/>
    <p:sldId id="261" r:id="rId5"/>
    <p:sldId id="295" r:id="rId6"/>
    <p:sldId id="300" r:id="rId7"/>
    <p:sldId id="297" r:id="rId8"/>
    <p:sldId id="298" r:id="rId9"/>
    <p:sldId id="299" r:id="rId10"/>
    <p:sldId id="301" r:id="rId11"/>
    <p:sldId id="292" r:id="rId12"/>
    <p:sldId id="316" r:id="rId13"/>
    <p:sldId id="317" r:id="rId14"/>
    <p:sldId id="318" r:id="rId15"/>
    <p:sldId id="322" r:id="rId16"/>
    <p:sldId id="323" r:id="rId17"/>
    <p:sldId id="324" r:id="rId18"/>
    <p:sldId id="325" r:id="rId19"/>
    <p:sldId id="327" r:id="rId20"/>
    <p:sldId id="328" r:id="rId21"/>
    <p:sldId id="319" r:id="rId22"/>
    <p:sldId id="320" r:id="rId23"/>
    <p:sldId id="321" r:id="rId24"/>
    <p:sldId id="326" r:id="rId25"/>
    <p:sldId id="293" r:id="rId26"/>
    <p:sldId id="294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04" r:id="rId36"/>
    <p:sldId id="305" r:id="rId37"/>
    <p:sldId id="306" r:id="rId38"/>
    <p:sldId id="302" r:id="rId39"/>
    <p:sldId id="276" r:id="rId40"/>
    <p:sldId id="282" r:id="rId41"/>
    <p:sldId id="277" r:id="rId42"/>
    <p:sldId id="283" r:id="rId43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cperret\AppData\Local\Temp\criter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cperret\AppData\Local\Temp\criter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cperret\AppData\Local\Temp\criter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cperret\AppData\Local\Temp\crite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Résultats</a:t>
            </a:r>
          </a:p>
        </c:rich>
      </c:tx>
      <c:layout>
        <c:manualLayout>
          <c:xMode val="edge"/>
          <c:yMode val="edge"/>
          <c:x val="0.14802195449851921"/>
          <c:y val="0.11893401662332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[criteres.xlsx]Feuil1!$A$4:$A$8</c:f>
              <c:strCache>
                <c:ptCount val="5"/>
                <c:pt idx="0">
                  <c:v>NC </c:v>
                </c:pt>
                <c:pt idx="1">
                  <c:v>COMPLEMENTAIRE </c:v>
                </c:pt>
                <c:pt idx="2">
                  <c:v>IMPORTANT </c:v>
                </c:pt>
                <c:pt idx="3">
                  <c:v>TRES IMPORTANT </c:v>
                </c:pt>
                <c:pt idx="4">
                  <c:v>ESSENTIEL 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3-4F7C-8A4E-412A1282375A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23-4F7C-8A4E-412A1282375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23-4F7C-8A4E-412A1282375A}"/>
              </c:ext>
            </c:extLst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23-4F7C-8A4E-412A1282375A}"/>
              </c:ext>
            </c:extLst>
          </c:dPt>
          <c:dPt>
            <c:idx val="4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23-4F7C-8A4E-412A1282375A}"/>
              </c:ext>
            </c:extLst>
          </c:dPt>
          <c:dLbls>
            <c:dLbl>
              <c:idx val="0"/>
              <c:layout>
                <c:manualLayout>
                  <c:x val="6.7854131782341042E-3"/>
                  <c:y val="-1.00819095613019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23-4F7C-8A4E-412A1282375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23-4F7C-8A4E-412A1282375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23-4F7C-8A4E-412A1282375A}"/>
                </c:ext>
              </c:extLst>
            </c:dLbl>
            <c:dLbl>
              <c:idx val="4"/>
              <c:layout>
                <c:manualLayout>
                  <c:x val="-3.3927065891170521E-3"/>
                  <c:y val="-1.00819095613021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23-4F7C-8A4E-412A128237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[criteres.xlsx]Feuil1!$A$4:$A$8</c:f>
              <c:strCache>
                <c:ptCount val="5"/>
                <c:pt idx="0">
                  <c:v>NC </c:v>
                </c:pt>
                <c:pt idx="1">
                  <c:v>COMPLEMENTAIRE </c:v>
                </c:pt>
                <c:pt idx="2">
                  <c:v>IMPORTANT </c:v>
                </c:pt>
                <c:pt idx="3">
                  <c:v>TRES IMPORTANT </c:v>
                </c:pt>
                <c:pt idx="4">
                  <c:v>ESSENTIEL </c:v>
                </c:pt>
              </c:strCache>
            </c:strRef>
          </c:cat>
          <c:val>
            <c:numRef>
              <c:f>[criteres.xlsx]Feuil1!$B$4:$B$8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23-4F7C-8A4E-412A1282375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Compétences </a:t>
            </a:r>
          </a:p>
        </c:rich>
      </c:tx>
      <c:layout>
        <c:manualLayout>
          <c:xMode val="edge"/>
          <c:yMode val="edge"/>
          <c:x val="8.5896535330165211E-2"/>
          <c:y val="4.1098173396537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[criteres.xlsx]Feuil1!$A$13:$A$17</c:f>
              <c:strCache>
                <c:ptCount val="5"/>
                <c:pt idx="0">
                  <c:v>NC </c:v>
                </c:pt>
                <c:pt idx="1">
                  <c:v>COMPLEMENTAIRE </c:v>
                </c:pt>
                <c:pt idx="2">
                  <c:v>IMPORTANT </c:v>
                </c:pt>
                <c:pt idx="3">
                  <c:v>TRES IMPORTANT </c:v>
                </c:pt>
                <c:pt idx="4">
                  <c:v>ESSENTIEL 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5B-4CB9-91B7-00E35C64E14D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5B-4CB9-91B7-00E35C64E14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5B-4CB9-91B7-00E35C64E14D}"/>
              </c:ext>
            </c:extLst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5B-4CB9-91B7-00E35C64E14D}"/>
              </c:ext>
            </c:extLst>
          </c:dPt>
          <c:dPt>
            <c:idx val="4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5B-4CB9-91B7-00E35C64E14D}"/>
              </c:ext>
            </c:extLst>
          </c:dPt>
          <c:dLbls>
            <c:dLbl>
              <c:idx val="3"/>
              <c:layout>
                <c:manualLayout>
                  <c:x val="2.788727408699218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54468410444445"/>
                      <c:h val="0.311318663478771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F5B-4CB9-91B7-00E35C64E14D}"/>
                </c:ext>
              </c:extLst>
            </c:dLbl>
            <c:dLbl>
              <c:idx val="4"/>
              <c:layout>
                <c:manualLayout>
                  <c:x val="1.195814648729444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5B-4CB9-91B7-00E35C64E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[criteres.xlsx]Feuil1!$A$13:$A$17</c:f>
              <c:strCache>
                <c:ptCount val="5"/>
                <c:pt idx="0">
                  <c:v>NC </c:v>
                </c:pt>
                <c:pt idx="1">
                  <c:v>COMPLEMENTAIRE </c:v>
                </c:pt>
                <c:pt idx="2">
                  <c:v>IMPORTANT </c:v>
                </c:pt>
                <c:pt idx="3">
                  <c:v>TRES IMPORTANT </c:v>
                </c:pt>
                <c:pt idx="4">
                  <c:v>ESSENTIEL </c:v>
                </c:pt>
              </c:strCache>
            </c:strRef>
          </c:cat>
          <c:val>
            <c:numRef>
              <c:f>[criteres.xlsx]Feuil1!$B$13:$B$17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5B-4CB9-91B7-00E35C64E14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Savoir-être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[criteres.xlsx]Feuil1!$A$23:$A$27</c:f>
              <c:strCache>
                <c:ptCount val="5"/>
                <c:pt idx="0">
                  <c:v>NC </c:v>
                </c:pt>
                <c:pt idx="1">
                  <c:v>COMPLEMENTAIRE </c:v>
                </c:pt>
                <c:pt idx="2">
                  <c:v>IMPORTANT </c:v>
                </c:pt>
                <c:pt idx="3">
                  <c:v>TRES IMPORTANT </c:v>
                </c:pt>
                <c:pt idx="4">
                  <c:v>ESSENTIEL 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FD-4DC7-8611-13ACD95EAAE6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FD-4DC7-8611-13ACD95EAAE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FD-4DC7-8611-13ACD95EAAE6}"/>
              </c:ext>
            </c:extLst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FD-4DC7-8611-13ACD95EAAE6}"/>
              </c:ext>
            </c:extLst>
          </c:dPt>
          <c:dPt>
            <c:idx val="4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FD-4DC7-8611-13ACD95EAAE6}"/>
              </c:ext>
            </c:extLst>
          </c:dPt>
          <c:dLbls>
            <c:dLbl>
              <c:idx val="0"/>
              <c:layout>
                <c:manualLayout>
                  <c:x val="-1.237265480703801E-2"/>
                  <c:y val="1.65492541099550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FD-4DC7-8611-13ACD95EAAE6}"/>
                </c:ext>
              </c:extLst>
            </c:dLbl>
            <c:dLbl>
              <c:idx val="1"/>
              <c:layout>
                <c:manualLayout>
                  <c:x val="1.9426805280292343E-2"/>
                  <c:y val="3.1495011606855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1426964486581"/>
                      <c:h val="0.23353276079142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FD-4DC7-8611-13ACD95EAAE6}"/>
                </c:ext>
              </c:extLst>
            </c:dLbl>
            <c:dLbl>
              <c:idx val="2"/>
              <c:layout>
                <c:manualLayout>
                  <c:x val="5.6634830368426169E-2"/>
                  <c:y val="-2.04053459384587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FD-4DC7-8611-13ACD95EAAE6}"/>
                </c:ext>
              </c:extLst>
            </c:dLbl>
            <c:dLbl>
              <c:idx val="3"/>
              <c:layout>
                <c:manualLayout>
                  <c:x val="-8.3425682900748512E-3"/>
                  <c:y val="1.98666840935825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FD-4DC7-8611-13ACD95EAAE6}"/>
                </c:ext>
              </c:extLst>
            </c:dLbl>
            <c:dLbl>
              <c:idx val="4"/>
              <c:layout>
                <c:manualLayout>
                  <c:x val="3.6126421697287837E-2"/>
                  <c:y val="2.74114301491316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FD-4DC7-8611-13ACD95EAA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[criteres.xlsx]Feuil1!$A$23:$A$27</c:f>
              <c:strCache>
                <c:ptCount val="5"/>
                <c:pt idx="0">
                  <c:v>NC </c:v>
                </c:pt>
                <c:pt idx="1">
                  <c:v>COMPLEMENTAIRE </c:v>
                </c:pt>
                <c:pt idx="2">
                  <c:v>IMPORTANT </c:v>
                </c:pt>
                <c:pt idx="3">
                  <c:v>TRES IMPORTANT </c:v>
                </c:pt>
                <c:pt idx="4">
                  <c:v>ESSENTIEL </c:v>
                </c:pt>
              </c:strCache>
            </c:strRef>
          </c:cat>
          <c:val>
            <c:numRef>
              <c:f>[criteres.xlsx]Feuil1!$B$23:$B$27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FD-4DC7-8611-13ACD95EAA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Motivation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[criteres.xlsx]Feuil1!$A$31:$A$35</c:f>
              <c:strCache>
                <c:ptCount val="5"/>
                <c:pt idx="0">
                  <c:v>NC </c:v>
                </c:pt>
                <c:pt idx="1">
                  <c:v>COMPLEMENTAIRE </c:v>
                </c:pt>
                <c:pt idx="2">
                  <c:v>IMPORTANT </c:v>
                </c:pt>
                <c:pt idx="3">
                  <c:v>TRES IMPORTANT </c:v>
                </c:pt>
                <c:pt idx="4">
                  <c:v>ESSENTIEL 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7B-40F4-93F0-FBA83DA034D6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7B-40F4-93F0-FBA83DA034D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7B-40F4-93F0-FBA83DA034D6}"/>
              </c:ext>
            </c:extLst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7B-40F4-93F0-FBA83DA034D6}"/>
              </c:ext>
            </c:extLst>
          </c:dPt>
          <c:dPt>
            <c:idx val="4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7B-40F4-93F0-FBA83DA034D6}"/>
              </c:ext>
            </c:extLst>
          </c:dPt>
          <c:dLbls>
            <c:dLbl>
              <c:idx val="0"/>
              <c:layout>
                <c:manualLayout>
                  <c:x val="-2.129700079624988E-3"/>
                  <c:y val="1.285166131280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7B-40F4-93F0-FBA83DA034D6}"/>
                </c:ext>
              </c:extLst>
            </c:dLbl>
            <c:dLbl>
              <c:idx val="1"/>
              <c:layout>
                <c:manualLayout>
                  <c:x val="-2.5000000000000001E-2"/>
                  <c:y val="3.6464348206474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94444444444442"/>
                      <c:h val="0.137731481481481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37B-40F4-93F0-FBA83DA034D6}"/>
                </c:ext>
              </c:extLst>
            </c:dLbl>
            <c:dLbl>
              <c:idx val="2"/>
              <c:layout>
                <c:manualLayout>
                  <c:x val="-4.739173228346457E-2"/>
                  <c:y val="-5.71467629046369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7B-40F4-93F0-FBA83DA034D6}"/>
                </c:ext>
              </c:extLst>
            </c:dLbl>
            <c:dLbl>
              <c:idx val="3"/>
              <c:layout>
                <c:manualLayout>
                  <c:x val="5.1903762029746281E-2"/>
                  <c:y val="-8.93285214348206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7B-40F4-93F0-FBA83DA034D6}"/>
                </c:ext>
              </c:extLst>
            </c:dLbl>
            <c:dLbl>
              <c:idx val="4"/>
              <c:layout>
                <c:manualLayout>
                  <c:x val="1.4540901137357804E-2"/>
                  <c:y val="5.222003499562554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7B-40F4-93F0-FBA83DA034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[criteres.xlsx]Feuil1!$A$31:$A$35</c:f>
              <c:strCache>
                <c:ptCount val="5"/>
                <c:pt idx="0">
                  <c:v>NC </c:v>
                </c:pt>
                <c:pt idx="1">
                  <c:v>COMPLEMENTAIRE </c:v>
                </c:pt>
                <c:pt idx="2">
                  <c:v>IMPORTANT </c:v>
                </c:pt>
                <c:pt idx="3">
                  <c:v>TRES IMPORTANT </c:v>
                </c:pt>
                <c:pt idx="4">
                  <c:v>ESSENTIEL </c:v>
                </c:pt>
              </c:strCache>
            </c:strRef>
          </c:cat>
          <c:val>
            <c:numRef>
              <c:f>[criteres.xlsx]Feuil1!$B$31:$B$35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4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7B-40F4-93F0-FBA83DA034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Engagement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[criteres.xlsx]Feuil1!$A$40:$A$44</c:f>
              <c:strCache>
                <c:ptCount val="5"/>
                <c:pt idx="0">
                  <c:v>NC </c:v>
                </c:pt>
                <c:pt idx="1">
                  <c:v>COMPLEMENTAIRE </c:v>
                </c:pt>
                <c:pt idx="2">
                  <c:v>IMPORTANT </c:v>
                </c:pt>
                <c:pt idx="3">
                  <c:v>TRES IMPORTANT </c:v>
                </c:pt>
                <c:pt idx="4">
                  <c:v>ESSENTIEL 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BB-44D4-94DF-0186A2E8B5B2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BB-44D4-94DF-0186A2E8B5B2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BB-44D4-94DF-0186A2E8B5B2}"/>
              </c:ext>
            </c:extLst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BB-44D4-94DF-0186A2E8B5B2}"/>
              </c:ext>
            </c:extLst>
          </c:dPt>
          <c:dPt>
            <c:idx val="4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BB-44D4-94DF-0186A2E8B5B2}"/>
              </c:ext>
            </c:extLst>
          </c:dPt>
          <c:dLbls>
            <c:dLbl>
              <c:idx val="0"/>
              <c:layout>
                <c:manualLayout>
                  <c:x val="-1.0421680175063692E-4"/>
                  <c:y val="1.91962876940394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BB-44D4-94DF-0186A2E8B5B2}"/>
                </c:ext>
              </c:extLst>
            </c:dLbl>
            <c:dLbl>
              <c:idx val="1"/>
              <c:layout>
                <c:manualLayout>
                  <c:x val="2.8116332646683163E-2"/>
                  <c:y val="-0.16593619131562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91687041564788"/>
                      <c:h val="0.184031022935515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BB-44D4-94DF-0186A2E8B5B2}"/>
                </c:ext>
              </c:extLst>
            </c:dLbl>
            <c:dLbl>
              <c:idx val="3"/>
              <c:layout>
                <c:manualLayout>
                  <c:x val="1.9817363905306459E-2"/>
                  <c:y val="2.05738130732720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BB-44D4-94DF-0186A2E8B5B2}"/>
                </c:ext>
              </c:extLst>
            </c:dLbl>
            <c:dLbl>
              <c:idx val="4"/>
              <c:layout>
                <c:manualLayout>
                  <c:x val="6.8603661706100924E-2"/>
                  <c:y val="2.33627175859371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BB-44D4-94DF-0186A2E8B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[criteres.xlsx]Feuil1!$A$40:$A$44</c:f>
              <c:strCache>
                <c:ptCount val="5"/>
                <c:pt idx="0">
                  <c:v>NC </c:v>
                </c:pt>
                <c:pt idx="1">
                  <c:v>COMPLEMENTAIRE </c:v>
                </c:pt>
                <c:pt idx="2">
                  <c:v>IMPORTANT </c:v>
                </c:pt>
                <c:pt idx="3">
                  <c:v>TRES IMPORTANT </c:v>
                </c:pt>
                <c:pt idx="4">
                  <c:v>ESSENTIEL </c:v>
                </c:pt>
              </c:strCache>
            </c:strRef>
          </c:cat>
          <c:val>
            <c:numRef>
              <c:f>[criteres.xlsx]Feuil1!$B$40:$B$44</c:f>
              <c:numCache>
                <c:formatCode>General</c:formatCode>
                <c:ptCount val="5"/>
                <c:pt idx="0">
                  <c:v>7</c:v>
                </c:pt>
                <c:pt idx="1">
                  <c:v>17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BB-44D4-94DF-0186A2E8B5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D5293-6B87-46ED-B57F-51D9DE68D631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1BEE8-09D0-4A59-A101-1F06A994EE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36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1BEE8-09D0-4A59-A101-1F06A994EEF1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4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739197"/>
            <a:ext cx="18287999" cy="151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47805" y="1260243"/>
            <a:ext cx="15192375" cy="5381625"/>
          </a:xfrm>
          <a:custGeom>
            <a:avLst/>
            <a:gdLst/>
            <a:ahLst/>
            <a:cxnLst/>
            <a:rect l="l" t="t" r="r" b="b"/>
            <a:pathLst>
              <a:path w="15192375" h="5381625">
                <a:moveTo>
                  <a:pt x="0" y="0"/>
                </a:moveTo>
                <a:lnTo>
                  <a:pt x="15192374" y="0"/>
                </a:lnTo>
                <a:lnTo>
                  <a:pt x="15192374" y="5381624"/>
                </a:lnTo>
                <a:lnTo>
                  <a:pt x="0" y="53816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89158" y="1958811"/>
            <a:ext cx="10909682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EC770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2529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8700" y="1028711"/>
            <a:ext cx="9705975" cy="8229600"/>
          </a:xfrm>
          <a:custGeom>
            <a:avLst/>
            <a:gdLst/>
            <a:ahLst/>
            <a:cxnLst/>
            <a:rect l="l" t="t" r="r" b="b"/>
            <a:pathLst>
              <a:path w="9705975" h="8229600">
                <a:moveTo>
                  <a:pt x="0" y="0"/>
                </a:moveTo>
                <a:lnTo>
                  <a:pt x="9705974" y="0"/>
                </a:lnTo>
                <a:lnTo>
                  <a:pt x="97059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25676" y="7420212"/>
            <a:ext cx="1381125" cy="1390650"/>
          </a:xfrm>
          <a:custGeom>
            <a:avLst/>
            <a:gdLst/>
            <a:ahLst/>
            <a:cxnLst/>
            <a:rect l="l" t="t" r="r" b="b"/>
            <a:pathLst>
              <a:path w="1381125" h="1390650">
                <a:moveTo>
                  <a:pt x="1381124" y="0"/>
                </a:moveTo>
                <a:lnTo>
                  <a:pt x="1381124" y="1390649"/>
                </a:lnTo>
                <a:lnTo>
                  <a:pt x="0" y="1390649"/>
                </a:lnTo>
                <a:lnTo>
                  <a:pt x="1381124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595995" y="1878593"/>
            <a:ext cx="2837815" cy="3200400"/>
          </a:xfrm>
          <a:custGeom>
            <a:avLst/>
            <a:gdLst/>
            <a:ahLst/>
            <a:cxnLst/>
            <a:rect l="l" t="t" r="r" b="b"/>
            <a:pathLst>
              <a:path w="2837815" h="3200400">
                <a:moveTo>
                  <a:pt x="442432" y="1117599"/>
                </a:moveTo>
                <a:lnTo>
                  <a:pt x="400411" y="1117599"/>
                </a:lnTo>
                <a:lnTo>
                  <a:pt x="372945" y="1104899"/>
                </a:lnTo>
                <a:lnTo>
                  <a:pt x="343027" y="1066799"/>
                </a:lnTo>
                <a:lnTo>
                  <a:pt x="311971" y="1028699"/>
                </a:lnTo>
                <a:lnTo>
                  <a:pt x="281096" y="977899"/>
                </a:lnTo>
                <a:lnTo>
                  <a:pt x="251716" y="927099"/>
                </a:lnTo>
                <a:lnTo>
                  <a:pt x="225149" y="863599"/>
                </a:lnTo>
                <a:lnTo>
                  <a:pt x="202711" y="825499"/>
                </a:lnTo>
                <a:lnTo>
                  <a:pt x="185719" y="800099"/>
                </a:lnTo>
                <a:lnTo>
                  <a:pt x="167278" y="774699"/>
                </a:lnTo>
                <a:lnTo>
                  <a:pt x="142297" y="736599"/>
                </a:lnTo>
                <a:lnTo>
                  <a:pt x="113364" y="698499"/>
                </a:lnTo>
                <a:lnTo>
                  <a:pt x="83068" y="660399"/>
                </a:lnTo>
                <a:lnTo>
                  <a:pt x="53995" y="622299"/>
                </a:lnTo>
                <a:lnTo>
                  <a:pt x="9873" y="533399"/>
                </a:lnTo>
                <a:lnTo>
                  <a:pt x="0" y="482599"/>
                </a:lnTo>
                <a:lnTo>
                  <a:pt x="1701" y="444499"/>
                </a:lnTo>
                <a:lnTo>
                  <a:pt x="19672" y="419099"/>
                </a:lnTo>
                <a:lnTo>
                  <a:pt x="57713" y="380999"/>
                </a:lnTo>
                <a:lnTo>
                  <a:pt x="107263" y="342899"/>
                </a:lnTo>
                <a:lnTo>
                  <a:pt x="159764" y="304799"/>
                </a:lnTo>
                <a:lnTo>
                  <a:pt x="206658" y="266699"/>
                </a:lnTo>
                <a:lnTo>
                  <a:pt x="239385" y="253999"/>
                </a:lnTo>
                <a:lnTo>
                  <a:pt x="279476" y="228599"/>
                </a:lnTo>
                <a:lnTo>
                  <a:pt x="322525" y="215899"/>
                </a:lnTo>
                <a:lnTo>
                  <a:pt x="368034" y="190499"/>
                </a:lnTo>
                <a:lnTo>
                  <a:pt x="415507" y="177799"/>
                </a:lnTo>
                <a:lnTo>
                  <a:pt x="464447" y="152399"/>
                </a:lnTo>
                <a:lnTo>
                  <a:pt x="514356" y="139699"/>
                </a:lnTo>
                <a:lnTo>
                  <a:pt x="564739" y="114299"/>
                </a:lnTo>
                <a:lnTo>
                  <a:pt x="615098" y="101599"/>
                </a:lnTo>
                <a:lnTo>
                  <a:pt x="658495" y="88899"/>
                </a:lnTo>
                <a:lnTo>
                  <a:pt x="701879" y="63499"/>
                </a:lnTo>
                <a:lnTo>
                  <a:pt x="833516" y="25399"/>
                </a:lnTo>
                <a:lnTo>
                  <a:pt x="878413" y="25399"/>
                </a:lnTo>
                <a:lnTo>
                  <a:pt x="924078" y="12699"/>
                </a:lnTo>
                <a:lnTo>
                  <a:pt x="970670" y="12699"/>
                </a:lnTo>
                <a:lnTo>
                  <a:pt x="1018345" y="0"/>
                </a:lnTo>
                <a:lnTo>
                  <a:pt x="1391209" y="0"/>
                </a:lnTo>
                <a:lnTo>
                  <a:pt x="1443638" y="12699"/>
                </a:lnTo>
                <a:lnTo>
                  <a:pt x="1493874" y="25399"/>
                </a:lnTo>
                <a:lnTo>
                  <a:pt x="1542615" y="50799"/>
                </a:lnTo>
                <a:lnTo>
                  <a:pt x="1638402" y="76199"/>
                </a:lnTo>
                <a:lnTo>
                  <a:pt x="1053759" y="76199"/>
                </a:lnTo>
                <a:lnTo>
                  <a:pt x="996371" y="88899"/>
                </a:lnTo>
                <a:lnTo>
                  <a:pt x="937149" y="88899"/>
                </a:lnTo>
                <a:lnTo>
                  <a:pt x="893523" y="101599"/>
                </a:lnTo>
                <a:lnTo>
                  <a:pt x="847766" y="114299"/>
                </a:lnTo>
                <a:lnTo>
                  <a:pt x="651416" y="165099"/>
                </a:lnTo>
                <a:lnTo>
                  <a:pt x="600992" y="190499"/>
                </a:lnTo>
                <a:lnTo>
                  <a:pt x="550832" y="203199"/>
                </a:lnTo>
                <a:lnTo>
                  <a:pt x="501333" y="228599"/>
                </a:lnTo>
                <a:lnTo>
                  <a:pt x="452895" y="241299"/>
                </a:lnTo>
                <a:lnTo>
                  <a:pt x="405917" y="266699"/>
                </a:lnTo>
                <a:lnTo>
                  <a:pt x="360798" y="292099"/>
                </a:lnTo>
                <a:lnTo>
                  <a:pt x="317937" y="304799"/>
                </a:lnTo>
                <a:lnTo>
                  <a:pt x="238058" y="355599"/>
                </a:lnTo>
                <a:lnTo>
                  <a:pt x="192902" y="380999"/>
                </a:lnTo>
                <a:lnTo>
                  <a:pt x="149945" y="406399"/>
                </a:lnTo>
                <a:lnTo>
                  <a:pt x="116868" y="431799"/>
                </a:lnTo>
                <a:lnTo>
                  <a:pt x="101352" y="457199"/>
                </a:lnTo>
                <a:lnTo>
                  <a:pt x="106134" y="495299"/>
                </a:lnTo>
                <a:lnTo>
                  <a:pt x="124512" y="533399"/>
                </a:lnTo>
                <a:lnTo>
                  <a:pt x="148564" y="571499"/>
                </a:lnTo>
                <a:lnTo>
                  <a:pt x="170369" y="609599"/>
                </a:lnTo>
                <a:lnTo>
                  <a:pt x="200199" y="647699"/>
                </a:lnTo>
                <a:lnTo>
                  <a:pt x="259946" y="749299"/>
                </a:lnTo>
                <a:lnTo>
                  <a:pt x="289405" y="787399"/>
                </a:lnTo>
                <a:lnTo>
                  <a:pt x="318282" y="838199"/>
                </a:lnTo>
                <a:lnTo>
                  <a:pt x="346350" y="876299"/>
                </a:lnTo>
                <a:lnTo>
                  <a:pt x="373378" y="927099"/>
                </a:lnTo>
                <a:lnTo>
                  <a:pt x="399139" y="965199"/>
                </a:lnTo>
                <a:lnTo>
                  <a:pt x="423403" y="1015999"/>
                </a:lnTo>
                <a:lnTo>
                  <a:pt x="595406" y="1015999"/>
                </a:lnTo>
                <a:lnTo>
                  <a:pt x="575714" y="1028699"/>
                </a:lnTo>
                <a:lnTo>
                  <a:pt x="532318" y="1054099"/>
                </a:lnTo>
                <a:lnTo>
                  <a:pt x="487146" y="1092199"/>
                </a:lnTo>
                <a:lnTo>
                  <a:pt x="442432" y="1117599"/>
                </a:lnTo>
                <a:close/>
              </a:path>
              <a:path w="2837815" h="3200400">
                <a:moveTo>
                  <a:pt x="1238849" y="3086099"/>
                </a:moveTo>
                <a:lnTo>
                  <a:pt x="1182545" y="3086099"/>
                </a:lnTo>
                <a:lnTo>
                  <a:pt x="1189956" y="3047999"/>
                </a:lnTo>
                <a:lnTo>
                  <a:pt x="1196682" y="2997199"/>
                </a:lnTo>
                <a:lnTo>
                  <a:pt x="1202922" y="2946399"/>
                </a:lnTo>
                <a:lnTo>
                  <a:pt x="1208874" y="2895599"/>
                </a:lnTo>
                <a:lnTo>
                  <a:pt x="1214737" y="2844799"/>
                </a:lnTo>
                <a:lnTo>
                  <a:pt x="1220710" y="2793999"/>
                </a:lnTo>
                <a:lnTo>
                  <a:pt x="1226990" y="2743199"/>
                </a:lnTo>
                <a:lnTo>
                  <a:pt x="1233775" y="2692399"/>
                </a:lnTo>
                <a:lnTo>
                  <a:pt x="1241265" y="2654299"/>
                </a:lnTo>
                <a:lnTo>
                  <a:pt x="1249657" y="2603499"/>
                </a:lnTo>
                <a:lnTo>
                  <a:pt x="1259150" y="2552699"/>
                </a:lnTo>
                <a:lnTo>
                  <a:pt x="1269942" y="2501899"/>
                </a:lnTo>
                <a:lnTo>
                  <a:pt x="1282232" y="2463799"/>
                </a:lnTo>
                <a:lnTo>
                  <a:pt x="1515751" y="2463799"/>
                </a:lnTo>
                <a:lnTo>
                  <a:pt x="1621560" y="2438399"/>
                </a:lnTo>
                <a:lnTo>
                  <a:pt x="1671724" y="2438399"/>
                </a:lnTo>
                <a:lnTo>
                  <a:pt x="1720059" y="2425699"/>
                </a:lnTo>
                <a:lnTo>
                  <a:pt x="1766566" y="2400299"/>
                </a:lnTo>
                <a:lnTo>
                  <a:pt x="1811243" y="2387599"/>
                </a:lnTo>
                <a:lnTo>
                  <a:pt x="1854089" y="2362199"/>
                </a:lnTo>
                <a:lnTo>
                  <a:pt x="1895104" y="2349499"/>
                </a:lnTo>
                <a:lnTo>
                  <a:pt x="1934287" y="2324099"/>
                </a:lnTo>
                <a:lnTo>
                  <a:pt x="1971636" y="2298699"/>
                </a:lnTo>
                <a:lnTo>
                  <a:pt x="2007152" y="2273299"/>
                </a:lnTo>
                <a:lnTo>
                  <a:pt x="2040833" y="2247899"/>
                </a:lnTo>
                <a:lnTo>
                  <a:pt x="2072678" y="2222499"/>
                </a:lnTo>
                <a:lnTo>
                  <a:pt x="2102687" y="2197099"/>
                </a:lnTo>
                <a:lnTo>
                  <a:pt x="2132009" y="2158999"/>
                </a:lnTo>
                <a:lnTo>
                  <a:pt x="2160724" y="2133599"/>
                </a:lnTo>
                <a:lnTo>
                  <a:pt x="2188730" y="2095499"/>
                </a:lnTo>
                <a:lnTo>
                  <a:pt x="2215927" y="2057399"/>
                </a:lnTo>
                <a:lnTo>
                  <a:pt x="2242215" y="2019299"/>
                </a:lnTo>
                <a:lnTo>
                  <a:pt x="2267492" y="1968499"/>
                </a:lnTo>
                <a:lnTo>
                  <a:pt x="2291659" y="1930399"/>
                </a:lnTo>
                <a:lnTo>
                  <a:pt x="2314614" y="1879599"/>
                </a:lnTo>
                <a:lnTo>
                  <a:pt x="2336257" y="1828799"/>
                </a:lnTo>
                <a:lnTo>
                  <a:pt x="2356488" y="1790699"/>
                </a:lnTo>
                <a:lnTo>
                  <a:pt x="2375205" y="1739899"/>
                </a:lnTo>
                <a:lnTo>
                  <a:pt x="2392308" y="1689099"/>
                </a:lnTo>
                <a:lnTo>
                  <a:pt x="2407696" y="1638299"/>
                </a:lnTo>
                <a:lnTo>
                  <a:pt x="2421269" y="1587499"/>
                </a:lnTo>
                <a:lnTo>
                  <a:pt x="2432926" y="1523999"/>
                </a:lnTo>
                <a:lnTo>
                  <a:pt x="2442566" y="1473199"/>
                </a:lnTo>
                <a:lnTo>
                  <a:pt x="2450090" y="1422399"/>
                </a:lnTo>
                <a:lnTo>
                  <a:pt x="2455395" y="1371599"/>
                </a:lnTo>
                <a:lnTo>
                  <a:pt x="2459270" y="1308099"/>
                </a:lnTo>
                <a:lnTo>
                  <a:pt x="2460716" y="1244599"/>
                </a:lnTo>
                <a:lnTo>
                  <a:pt x="2459809" y="1193799"/>
                </a:lnTo>
                <a:lnTo>
                  <a:pt x="2456623" y="1130299"/>
                </a:lnTo>
                <a:lnTo>
                  <a:pt x="2451232" y="1079499"/>
                </a:lnTo>
                <a:lnTo>
                  <a:pt x="2443713" y="1028699"/>
                </a:lnTo>
                <a:lnTo>
                  <a:pt x="2434140" y="977899"/>
                </a:lnTo>
                <a:lnTo>
                  <a:pt x="2422588" y="927099"/>
                </a:lnTo>
                <a:lnTo>
                  <a:pt x="2409131" y="876299"/>
                </a:lnTo>
                <a:lnTo>
                  <a:pt x="2393845" y="838199"/>
                </a:lnTo>
                <a:lnTo>
                  <a:pt x="2376805" y="787399"/>
                </a:lnTo>
                <a:lnTo>
                  <a:pt x="2358086" y="749299"/>
                </a:lnTo>
                <a:lnTo>
                  <a:pt x="2337762" y="711199"/>
                </a:lnTo>
                <a:lnTo>
                  <a:pt x="2315908" y="673099"/>
                </a:lnTo>
                <a:lnTo>
                  <a:pt x="2292600" y="634999"/>
                </a:lnTo>
                <a:lnTo>
                  <a:pt x="2267912" y="596899"/>
                </a:lnTo>
                <a:lnTo>
                  <a:pt x="2241920" y="558799"/>
                </a:lnTo>
                <a:lnTo>
                  <a:pt x="2214698" y="520699"/>
                </a:lnTo>
                <a:lnTo>
                  <a:pt x="2186321" y="495299"/>
                </a:lnTo>
                <a:lnTo>
                  <a:pt x="2156864" y="457199"/>
                </a:lnTo>
                <a:lnTo>
                  <a:pt x="2126402" y="431799"/>
                </a:lnTo>
                <a:lnTo>
                  <a:pt x="2095010" y="393699"/>
                </a:lnTo>
                <a:lnTo>
                  <a:pt x="2058249" y="368299"/>
                </a:lnTo>
                <a:lnTo>
                  <a:pt x="2018054" y="342899"/>
                </a:lnTo>
                <a:lnTo>
                  <a:pt x="1974959" y="304799"/>
                </a:lnTo>
                <a:lnTo>
                  <a:pt x="1929498" y="279399"/>
                </a:lnTo>
                <a:lnTo>
                  <a:pt x="1882203" y="266699"/>
                </a:lnTo>
                <a:lnTo>
                  <a:pt x="1784244" y="215899"/>
                </a:lnTo>
                <a:lnTo>
                  <a:pt x="1734647" y="203199"/>
                </a:lnTo>
                <a:lnTo>
                  <a:pt x="1689811" y="177799"/>
                </a:lnTo>
                <a:lnTo>
                  <a:pt x="1554293" y="139699"/>
                </a:lnTo>
                <a:lnTo>
                  <a:pt x="1508368" y="114299"/>
                </a:lnTo>
                <a:lnTo>
                  <a:pt x="1461858" y="114299"/>
                </a:lnTo>
                <a:lnTo>
                  <a:pt x="1366587" y="88899"/>
                </a:lnTo>
                <a:lnTo>
                  <a:pt x="1317575" y="88899"/>
                </a:lnTo>
                <a:lnTo>
                  <a:pt x="1267479" y="76199"/>
                </a:lnTo>
                <a:lnTo>
                  <a:pt x="1638402" y="76199"/>
                </a:lnTo>
                <a:lnTo>
                  <a:pt x="1686842" y="101599"/>
                </a:lnTo>
                <a:lnTo>
                  <a:pt x="1837517" y="139699"/>
                </a:lnTo>
                <a:lnTo>
                  <a:pt x="1977761" y="177799"/>
                </a:lnTo>
                <a:lnTo>
                  <a:pt x="2156354" y="228599"/>
                </a:lnTo>
                <a:lnTo>
                  <a:pt x="2261957" y="279399"/>
                </a:lnTo>
                <a:lnTo>
                  <a:pt x="2311643" y="304799"/>
                </a:lnTo>
                <a:lnTo>
                  <a:pt x="2334018" y="317499"/>
                </a:lnTo>
                <a:lnTo>
                  <a:pt x="2079682" y="317499"/>
                </a:lnTo>
                <a:lnTo>
                  <a:pt x="2118228" y="342899"/>
                </a:lnTo>
                <a:lnTo>
                  <a:pt x="2152323" y="368299"/>
                </a:lnTo>
                <a:lnTo>
                  <a:pt x="2183031" y="406399"/>
                </a:lnTo>
                <a:lnTo>
                  <a:pt x="2211414" y="444499"/>
                </a:lnTo>
                <a:lnTo>
                  <a:pt x="2238539" y="482599"/>
                </a:lnTo>
                <a:lnTo>
                  <a:pt x="2265467" y="520699"/>
                </a:lnTo>
                <a:lnTo>
                  <a:pt x="2293264" y="558799"/>
                </a:lnTo>
                <a:lnTo>
                  <a:pt x="2322992" y="584199"/>
                </a:lnTo>
                <a:lnTo>
                  <a:pt x="2355717" y="622299"/>
                </a:lnTo>
                <a:lnTo>
                  <a:pt x="2396392" y="647699"/>
                </a:lnTo>
                <a:lnTo>
                  <a:pt x="2441395" y="673099"/>
                </a:lnTo>
                <a:lnTo>
                  <a:pt x="2488697" y="698499"/>
                </a:lnTo>
                <a:lnTo>
                  <a:pt x="2536268" y="711199"/>
                </a:lnTo>
                <a:lnTo>
                  <a:pt x="2582078" y="736599"/>
                </a:lnTo>
                <a:lnTo>
                  <a:pt x="2424738" y="736599"/>
                </a:lnTo>
                <a:lnTo>
                  <a:pt x="2441659" y="774699"/>
                </a:lnTo>
                <a:lnTo>
                  <a:pt x="2457514" y="825499"/>
                </a:lnTo>
                <a:lnTo>
                  <a:pt x="2471788" y="863599"/>
                </a:lnTo>
                <a:lnTo>
                  <a:pt x="2483966" y="914399"/>
                </a:lnTo>
                <a:lnTo>
                  <a:pt x="2493533" y="965199"/>
                </a:lnTo>
                <a:lnTo>
                  <a:pt x="2499974" y="1015999"/>
                </a:lnTo>
                <a:lnTo>
                  <a:pt x="2502773" y="1066799"/>
                </a:lnTo>
                <a:lnTo>
                  <a:pt x="2501414" y="1117599"/>
                </a:lnTo>
                <a:lnTo>
                  <a:pt x="2536460" y="1155699"/>
                </a:lnTo>
                <a:lnTo>
                  <a:pt x="2570488" y="1181099"/>
                </a:lnTo>
                <a:lnTo>
                  <a:pt x="2592904" y="1206499"/>
                </a:lnTo>
                <a:lnTo>
                  <a:pt x="2509087" y="1206499"/>
                </a:lnTo>
                <a:lnTo>
                  <a:pt x="2514057" y="1257299"/>
                </a:lnTo>
                <a:lnTo>
                  <a:pt x="2514405" y="1308099"/>
                </a:lnTo>
                <a:lnTo>
                  <a:pt x="2510911" y="1358899"/>
                </a:lnTo>
                <a:lnTo>
                  <a:pt x="2504353" y="1409699"/>
                </a:lnTo>
                <a:lnTo>
                  <a:pt x="2495513" y="1460499"/>
                </a:lnTo>
                <a:lnTo>
                  <a:pt x="2485167" y="1511299"/>
                </a:lnTo>
                <a:lnTo>
                  <a:pt x="2474097" y="1562099"/>
                </a:lnTo>
                <a:lnTo>
                  <a:pt x="2463081" y="1612899"/>
                </a:lnTo>
                <a:lnTo>
                  <a:pt x="2492443" y="1650999"/>
                </a:lnTo>
                <a:lnTo>
                  <a:pt x="2521306" y="1689099"/>
                </a:lnTo>
                <a:lnTo>
                  <a:pt x="2440088" y="1689099"/>
                </a:lnTo>
                <a:lnTo>
                  <a:pt x="2423535" y="1739899"/>
                </a:lnTo>
                <a:lnTo>
                  <a:pt x="2405861" y="1803399"/>
                </a:lnTo>
                <a:lnTo>
                  <a:pt x="2386978" y="1841499"/>
                </a:lnTo>
                <a:lnTo>
                  <a:pt x="2366799" y="1892299"/>
                </a:lnTo>
                <a:lnTo>
                  <a:pt x="2345237" y="1943099"/>
                </a:lnTo>
                <a:lnTo>
                  <a:pt x="2322204" y="1993899"/>
                </a:lnTo>
                <a:lnTo>
                  <a:pt x="2297615" y="2031999"/>
                </a:lnTo>
                <a:lnTo>
                  <a:pt x="2271381" y="2082799"/>
                </a:lnTo>
                <a:lnTo>
                  <a:pt x="2290077" y="2095499"/>
                </a:lnTo>
                <a:lnTo>
                  <a:pt x="2307746" y="2120899"/>
                </a:lnTo>
                <a:lnTo>
                  <a:pt x="2316112" y="2133599"/>
                </a:lnTo>
                <a:lnTo>
                  <a:pt x="2225366" y="2133599"/>
                </a:lnTo>
                <a:lnTo>
                  <a:pt x="2196401" y="2171699"/>
                </a:lnTo>
                <a:lnTo>
                  <a:pt x="2164960" y="2209799"/>
                </a:lnTo>
                <a:lnTo>
                  <a:pt x="2131191" y="2247899"/>
                </a:lnTo>
                <a:lnTo>
                  <a:pt x="2095242" y="2285999"/>
                </a:lnTo>
                <a:lnTo>
                  <a:pt x="2057262" y="2311399"/>
                </a:lnTo>
                <a:lnTo>
                  <a:pt x="2017399" y="2336799"/>
                </a:lnTo>
                <a:lnTo>
                  <a:pt x="1975802" y="2374899"/>
                </a:lnTo>
                <a:lnTo>
                  <a:pt x="1932617" y="2400299"/>
                </a:lnTo>
                <a:lnTo>
                  <a:pt x="1887995" y="2425699"/>
                </a:lnTo>
                <a:lnTo>
                  <a:pt x="2141660" y="2425699"/>
                </a:lnTo>
                <a:lnTo>
                  <a:pt x="2119969" y="2438399"/>
                </a:lnTo>
                <a:lnTo>
                  <a:pt x="2075329" y="2451099"/>
                </a:lnTo>
                <a:lnTo>
                  <a:pt x="2029448" y="2476499"/>
                </a:lnTo>
                <a:lnTo>
                  <a:pt x="1982342" y="2489199"/>
                </a:lnTo>
                <a:lnTo>
                  <a:pt x="1934025" y="2514599"/>
                </a:lnTo>
                <a:lnTo>
                  <a:pt x="1833827" y="2539999"/>
                </a:lnTo>
                <a:lnTo>
                  <a:pt x="1312897" y="2539999"/>
                </a:lnTo>
                <a:lnTo>
                  <a:pt x="1308443" y="2590799"/>
                </a:lnTo>
                <a:lnTo>
                  <a:pt x="1303479" y="2628899"/>
                </a:lnTo>
                <a:lnTo>
                  <a:pt x="1298191" y="2679699"/>
                </a:lnTo>
                <a:lnTo>
                  <a:pt x="1292764" y="2743199"/>
                </a:lnTo>
                <a:lnTo>
                  <a:pt x="1287382" y="2793999"/>
                </a:lnTo>
                <a:lnTo>
                  <a:pt x="1282232" y="2844799"/>
                </a:lnTo>
                <a:lnTo>
                  <a:pt x="1317102" y="2870199"/>
                </a:lnTo>
                <a:lnTo>
                  <a:pt x="1348624" y="2908299"/>
                </a:lnTo>
                <a:lnTo>
                  <a:pt x="1379577" y="2933699"/>
                </a:lnTo>
                <a:lnTo>
                  <a:pt x="1266869" y="2933699"/>
                </a:lnTo>
                <a:lnTo>
                  <a:pt x="1258384" y="2971799"/>
                </a:lnTo>
                <a:lnTo>
                  <a:pt x="1251178" y="3009899"/>
                </a:lnTo>
                <a:lnTo>
                  <a:pt x="1244150" y="3060699"/>
                </a:lnTo>
                <a:lnTo>
                  <a:pt x="1238849" y="3086099"/>
                </a:lnTo>
                <a:close/>
              </a:path>
              <a:path w="2837815" h="3200400">
                <a:moveTo>
                  <a:pt x="2727119" y="774699"/>
                </a:moveTo>
                <a:lnTo>
                  <a:pt x="2624097" y="774699"/>
                </a:lnTo>
                <a:lnTo>
                  <a:pt x="2600074" y="723899"/>
                </a:lnTo>
                <a:lnTo>
                  <a:pt x="2574151" y="685799"/>
                </a:lnTo>
                <a:lnTo>
                  <a:pt x="2546362" y="647699"/>
                </a:lnTo>
                <a:lnTo>
                  <a:pt x="2516741" y="609599"/>
                </a:lnTo>
                <a:lnTo>
                  <a:pt x="2485321" y="571499"/>
                </a:lnTo>
                <a:lnTo>
                  <a:pt x="2452137" y="533399"/>
                </a:lnTo>
                <a:lnTo>
                  <a:pt x="2417223" y="495299"/>
                </a:lnTo>
                <a:lnTo>
                  <a:pt x="2380612" y="469899"/>
                </a:lnTo>
                <a:lnTo>
                  <a:pt x="2342338" y="431799"/>
                </a:lnTo>
                <a:lnTo>
                  <a:pt x="2302436" y="406399"/>
                </a:lnTo>
                <a:lnTo>
                  <a:pt x="2260939" y="380999"/>
                </a:lnTo>
                <a:lnTo>
                  <a:pt x="2217881" y="368299"/>
                </a:lnTo>
                <a:lnTo>
                  <a:pt x="2173297" y="342899"/>
                </a:lnTo>
                <a:lnTo>
                  <a:pt x="2079682" y="317499"/>
                </a:lnTo>
                <a:lnTo>
                  <a:pt x="2334018" y="317499"/>
                </a:lnTo>
                <a:lnTo>
                  <a:pt x="2394060" y="355599"/>
                </a:lnTo>
                <a:lnTo>
                  <a:pt x="2426029" y="380999"/>
                </a:lnTo>
                <a:lnTo>
                  <a:pt x="2457591" y="406399"/>
                </a:lnTo>
                <a:lnTo>
                  <a:pt x="2488637" y="431799"/>
                </a:lnTo>
                <a:lnTo>
                  <a:pt x="2519061" y="457199"/>
                </a:lnTo>
                <a:lnTo>
                  <a:pt x="2548755" y="495299"/>
                </a:lnTo>
                <a:lnTo>
                  <a:pt x="2577611" y="533399"/>
                </a:lnTo>
                <a:lnTo>
                  <a:pt x="2605521" y="571499"/>
                </a:lnTo>
                <a:lnTo>
                  <a:pt x="2632378" y="609599"/>
                </a:lnTo>
                <a:lnTo>
                  <a:pt x="2658073" y="647699"/>
                </a:lnTo>
                <a:lnTo>
                  <a:pt x="2682501" y="685799"/>
                </a:lnTo>
                <a:lnTo>
                  <a:pt x="2705552" y="723899"/>
                </a:lnTo>
                <a:lnTo>
                  <a:pt x="2727119" y="774699"/>
                </a:lnTo>
                <a:close/>
              </a:path>
              <a:path w="2837815" h="3200400">
                <a:moveTo>
                  <a:pt x="2833316" y="1346199"/>
                </a:moveTo>
                <a:lnTo>
                  <a:pt x="2746780" y="1346199"/>
                </a:lnTo>
                <a:lnTo>
                  <a:pt x="2749686" y="1295399"/>
                </a:lnTo>
                <a:lnTo>
                  <a:pt x="2749319" y="1244599"/>
                </a:lnTo>
                <a:lnTo>
                  <a:pt x="2746039" y="1193799"/>
                </a:lnTo>
                <a:lnTo>
                  <a:pt x="2740208" y="1142999"/>
                </a:lnTo>
                <a:lnTo>
                  <a:pt x="2732187" y="1092199"/>
                </a:lnTo>
                <a:lnTo>
                  <a:pt x="2722337" y="1041399"/>
                </a:lnTo>
                <a:lnTo>
                  <a:pt x="2711020" y="1003299"/>
                </a:lnTo>
                <a:lnTo>
                  <a:pt x="2698596" y="952499"/>
                </a:lnTo>
                <a:lnTo>
                  <a:pt x="2685428" y="914399"/>
                </a:lnTo>
                <a:lnTo>
                  <a:pt x="2646503" y="876299"/>
                </a:lnTo>
                <a:lnTo>
                  <a:pt x="2606191" y="850899"/>
                </a:lnTo>
                <a:lnTo>
                  <a:pt x="2564176" y="812799"/>
                </a:lnTo>
                <a:lnTo>
                  <a:pt x="2520141" y="787399"/>
                </a:lnTo>
                <a:lnTo>
                  <a:pt x="2473767" y="761999"/>
                </a:lnTo>
                <a:lnTo>
                  <a:pt x="2424738" y="736599"/>
                </a:lnTo>
                <a:lnTo>
                  <a:pt x="2582078" y="736599"/>
                </a:lnTo>
                <a:lnTo>
                  <a:pt x="2624097" y="774699"/>
                </a:lnTo>
                <a:lnTo>
                  <a:pt x="2727119" y="774699"/>
                </a:lnTo>
                <a:lnTo>
                  <a:pt x="2747094" y="812799"/>
                </a:lnTo>
                <a:lnTo>
                  <a:pt x="2765371" y="863599"/>
                </a:lnTo>
                <a:lnTo>
                  <a:pt x="2781840" y="901699"/>
                </a:lnTo>
                <a:lnTo>
                  <a:pt x="2796395" y="952499"/>
                </a:lnTo>
                <a:lnTo>
                  <a:pt x="2808928" y="1003299"/>
                </a:lnTo>
                <a:lnTo>
                  <a:pt x="2819332" y="1054099"/>
                </a:lnTo>
                <a:lnTo>
                  <a:pt x="2827498" y="1104899"/>
                </a:lnTo>
                <a:lnTo>
                  <a:pt x="2833318" y="1155699"/>
                </a:lnTo>
                <a:lnTo>
                  <a:pt x="2836686" y="1219199"/>
                </a:lnTo>
                <a:lnTo>
                  <a:pt x="2837494" y="1269999"/>
                </a:lnTo>
                <a:lnTo>
                  <a:pt x="2835634" y="1320799"/>
                </a:lnTo>
                <a:lnTo>
                  <a:pt x="2833316" y="1346199"/>
                </a:lnTo>
                <a:close/>
              </a:path>
              <a:path w="2837815" h="3200400">
                <a:moveTo>
                  <a:pt x="595406" y="1015999"/>
                </a:moveTo>
                <a:lnTo>
                  <a:pt x="423403" y="1015999"/>
                </a:lnTo>
                <a:lnTo>
                  <a:pt x="462403" y="990599"/>
                </a:lnTo>
                <a:lnTo>
                  <a:pt x="503562" y="965199"/>
                </a:lnTo>
                <a:lnTo>
                  <a:pt x="546690" y="939799"/>
                </a:lnTo>
                <a:lnTo>
                  <a:pt x="591597" y="927099"/>
                </a:lnTo>
                <a:lnTo>
                  <a:pt x="638094" y="901699"/>
                </a:lnTo>
                <a:lnTo>
                  <a:pt x="685990" y="888999"/>
                </a:lnTo>
                <a:lnTo>
                  <a:pt x="887775" y="838199"/>
                </a:lnTo>
                <a:lnTo>
                  <a:pt x="1088624" y="838199"/>
                </a:lnTo>
                <a:lnTo>
                  <a:pt x="1132074" y="850899"/>
                </a:lnTo>
                <a:lnTo>
                  <a:pt x="1174759" y="850899"/>
                </a:lnTo>
                <a:lnTo>
                  <a:pt x="1216571" y="863599"/>
                </a:lnTo>
                <a:lnTo>
                  <a:pt x="1257406" y="888999"/>
                </a:lnTo>
                <a:lnTo>
                  <a:pt x="1335715" y="914399"/>
                </a:lnTo>
                <a:lnTo>
                  <a:pt x="1372979" y="939799"/>
                </a:lnTo>
                <a:lnTo>
                  <a:pt x="853916" y="939799"/>
                </a:lnTo>
                <a:lnTo>
                  <a:pt x="752635" y="965199"/>
                </a:lnTo>
                <a:lnTo>
                  <a:pt x="704415" y="977899"/>
                </a:lnTo>
                <a:lnTo>
                  <a:pt x="658418" y="990599"/>
                </a:lnTo>
                <a:lnTo>
                  <a:pt x="615098" y="1003299"/>
                </a:lnTo>
                <a:lnTo>
                  <a:pt x="595406" y="1015999"/>
                </a:lnTo>
                <a:close/>
              </a:path>
              <a:path w="2837815" h="3200400">
                <a:moveTo>
                  <a:pt x="1292190" y="2019299"/>
                </a:moveTo>
                <a:lnTo>
                  <a:pt x="889378" y="2019299"/>
                </a:lnTo>
                <a:lnTo>
                  <a:pt x="940176" y="2006599"/>
                </a:lnTo>
                <a:lnTo>
                  <a:pt x="1041641" y="2006599"/>
                </a:lnTo>
                <a:lnTo>
                  <a:pt x="1240846" y="1955799"/>
                </a:lnTo>
                <a:lnTo>
                  <a:pt x="1288017" y="1930399"/>
                </a:lnTo>
                <a:lnTo>
                  <a:pt x="1333482" y="1904999"/>
                </a:lnTo>
                <a:lnTo>
                  <a:pt x="1376915" y="1879599"/>
                </a:lnTo>
                <a:lnTo>
                  <a:pt x="1417990" y="1854199"/>
                </a:lnTo>
                <a:lnTo>
                  <a:pt x="1456379" y="1828799"/>
                </a:lnTo>
                <a:lnTo>
                  <a:pt x="1491757" y="1803399"/>
                </a:lnTo>
                <a:lnTo>
                  <a:pt x="1523796" y="1777999"/>
                </a:lnTo>
                <a:lnTo>
                  <a:pt x="1552171" y="1739899"/>
                </a:lnTo>
                <a:lnTo>
                  <a:pt x="1576553" y="1714499"/>
                </a:lnTo>
                <a:lnTo>
                  <a:pt x="1596618" y="1676399"/>
                </a:lnTo>
                <a:lnTo>
                  <a:pt x="1614977" y="1638299"/>
                </a:lnTo>
                <a:lnTo>
                  <a:pt x="1626473" y="1587499"/>
                </a:lnTo>
                <a:lnTo>
                  <a:pt x="1631656" y="1549399"/>
                </a:lnTo>
                <a:lnTo>
                  <a:pt x="1631074" y="1498599"/>
                </a:lnTo>
                <a:lnTo>
                  <a:pt x="1625276" y="1447799"/>
                </a:lnTo>
                <a:lnTo>
                  <a:pt x="1614811" y="1409699"/>
                </a:lnTo>
                <a:lnTo>
                  <a:pt x="1600228" y="1358899"/>
                </a:lnTo>
                <a:lnTo>
                  <a:pt x="1582076" y="1320799"/>
                </a:lnTo>
                <a:lnTo>
                  <a:pt x="1560903" y="1269999"/>
                </a:lnTo>
                <a:lnTo>
                  <a:pt x="1537259" y="1231899"/>
                </a:lnTo>
                <a:lnTo>
                  <a:pt x="1511693" y="1193799"/>
                </a:lnTo>
                <a:lnTo>
                  <a:pt x="1484752" y="1155699"/>
                </a:lnTo>
                <a:lnTo>
                  <a:pt x="1456987" y="1117599"/>
                </a:lnTo>
                <a:lnTo>
                  <a:pt x="1401178" y="1066799"/>
                </a:lnTo>
                <a:lnTo>
                  <a:pt x="1374232" y="1041399"/>
                </a:lnTo>
                <a:lnTo>
                  <a:pt x="1338619" y="1015999"/>
                </a:lnTo>
                <a:lnTo>
                  <a:pt x="1299300" y="1003299"/>
                </a:lnTo>
                <a:lnTo>
                  <a:pt x="1256732" y="977899"/>
                </a:lnTo>
                <a:lnTo>
                  <a:pt x="1211370" y="965199"/>
                </a:lnTo>
                <a:lnTo>
                  <a:pt x="1163670" y="952499"/>
                </a:lnTo>
                <a:lnTo>
                  <a:pt x="1114089" y="952499"/>
                </a:lnTo>
                <a:lnTo>
                  <a:pt x="1063082" y="939799"/>
                </a:lnTo>
                <a:lnTo>
                  <a:pt x="1372979" y="939799"/>
                </a:lnTo>
                <a:lnTo>
                  <a:pt x="1408840" y="965199"/>
                </a:lnTo>
                <a:lnTo>
                  <a:pt x="1443193" y="990599"/>
                </a:lnTo>
                <a:lnTo>
                  <a:pt x="1475932" y="1015999"/>
                </a:lnTo>
                <a:lnTo>
                  <a:pt x="1506950" y="1041399"/>
                </a:lnTo>
                <a:lnTo>
                  <a:pt x="1536143" y="1079499"/>
                </a:lnTo>
                <a:lnTo>
                  <a:pt x="1563403" y="1104899"/>
                </a:lnTo>
                <a:lnTo>
                  <a:pt x="1588624" y="1142999"/>
                </a:lnTo>
                <a:lnTo>
                  <a:pt x="1611702" y="1181099"/>
                </a:lnTo>
                <a:lnTo>
                  <a:pt x="1632529" y="1206499"/>
                </a:lnTo>
                <a:lnTo>
                  <a:pt x="1651000" y="1244599"/>
                </a:lnTo>
                <a:lnTo>
                  <a:pt x="1667009" y="1282699"/>
                </a:lnTo>
                <a:lnTo>
                  <a:pt x="1680450" y="1320799"/>
                </a:lnTo>
                <a:lnTo>
                  <a:pt x="1691216" y="1358899"/>
                </a:lnTo>
                <a:lnTo>
                  <a:pt x="1699202" y="1409699"/>
                </a:lnTo>
                <a:lnTo>
                  <a:pt x="1704302" y="1447799"/>
                </a:lnTo>
                <a:lnTo>
                  <a:pt x="1706409" y="1485899"/>
                </a:lnTo>
                <a:lnTo>
                  <a:pt x="1705419" y="1536699"/>
                </a:lnTo>
                <a:lnTo>
                  <a:pt x="1701223" y="1574799"/>
                </a:lnTo>
                <a:lnTo>
                  <a:pt x="1693718" y="1612899"/>
                </a:lnTo>
                <a:lnTo>
                  <a:pt x="1682797" y="1663699"/>
                </a:lnTo>
                <a:lnTo>
                  <a:pt x="1668353" y="1701799"/>
                </a:lnTo>
                <a:lnTo>
                  <a:pt x="1650281" y="1752599"/>
                </a:lnTo>
                <a:lnTo>
                  <a:pt x="1625858" y="1777999"/>
                </a:lnTo>
                <a:lnTo>
                  <a:pt x="1599180" y="1816099"/>
                </a:lnTo>
                <a:lnTo>
                  <a:pt x="1570324" y="1841499"/>
                </a:lnTo>
                <a:lnTo>
                  <a:pt x="1539368" y="1866899"/>
                </a:lnTo>
                <a:lnTo>
                  <a:pt x="1506391" y="1904999"/>
                </a:lnTo>
                <a:lnTo>
                  <a:pt x="1471471" y="1930399"/>
                </a:lnTo>
                <a:lnTo>
                  <a:pt x="1434685" y="1943099"/>
                </a:lnTo>
                <a:lnTo>
                  <a:pt x="1396113" y="1968499"/>
                </a:lnTo>
                <a:lnTo>
                  <a:pt x="1355832" y="1993899"/>
                </a:lnTo>
                <a:lnTo>
                  <a:pt x="1313921" y="2006599"/>
                </a:lnTo>
                <a:lnTo>
                  <a:pt x="1292190" y="2019299"/>
                </a:lnTo>
                <a:close/>
              </a:path>
              <a:path w="2837815" h="3200400">
                <a:moveTo>
                  <a:pt x="2721377" y="1790699"/>
                </a:moveTo>
                <a:lnTo>
                  <a:pt x="2624097" y="1790699"/>
                </a:lnTo>
                <a:lnTo>
                  <a:pt x="2644937" y="1752599"/>
                </a:lnTo>
                <a:lnTo>
                  <a:pt x="2662157" y="1701799"/>
                </a:lnTo>
                <a:lnTo>
                  <a:pt x="2676827" y="1650999"/>
                </a:lnTo>
                <a:lnTo>
                  <a:pt x="2690018" y="1600199"/>
                </a:lnTo>
                <a:lnTo>
                  <a:pt x="2702803" y="1549399"/>
                </a:lnTo>
                <a:lnTo>
                  <a:pt x="2716251" y="1485899"/>
                </a:lnTo>
                <a:lnTo>
                  <a:pt x="2731435" y="1435099"/>
                </a:lnTo>
                <a:lnTo>
                  <a:pt x="2696108" y="1396999"/>
                </a:lnTo>
                <a:lnTo>
                  <a:pt x="2658922" y="1358899"/>
                </a:lnTo>
                <a:lnTo>
                  <a:pt x="2582472" y="1282699"/>
                </a:lnTo>
                <a:lnTo>
                  <a:pt x="2544959" y="1244599"/>
                </a:lnTo>
                <a:lnTo>
                  <a:pt x="2509087" y="1206499"/>
                </a:lnTo>
                <a:lnTo>
                  <a:pt x="2592904" y="1206499"/>
                </a:lnTo>
                <a:lnTo>
                  <a:pt x="2637940" y="1257299"/>
                </a:lnTo>
                <a:lnTo>
                  <a:pt x="2672587" y="1282699"/>
                </a:lnTo>
                <a:lnTo>
                  <a:pt x="2708663" y="1320799"/>
                </a:lnTo>
                <a:lnTo>
                  <a:pt x="2746780" y="1346199"/>
                </a:lnTo>
                <a:lnTo>
                  <a:pt x="2833316" y="1346199"/>
                </a:lnTo>
                <a:lnTo>
                  <a:pt x="2830998" y="1371599"/>
                </a:lnTo>
                <a:lnTo>
                  <a:pt x="2823478" y="1435099"/>
                </a:lnTo>
                <a:lnTo>
                  <a:pt x="2814761" y="1473199"/>
                </a:lnTo>
                <a:lnTo>
                  <a:pt x="2802793" y="1523999"/>
                </a:lnTo>
                <a:lnTo>
                  <a:pt x="2789047" y="1562099"/>
                </a:lnTo>
                <a:lnTo>
                  <a:pt x="2775000" y="1612899"/>
                </a:lnTo>
                <a:lnTo>
                  <a:pt x="2762126" y="1650999"/>
                </a:lnTo>
                <a:lnTo>
                  <a:pt x="2746877" y="1714499"/>
                </a:lnTo>
                <a:lnTo>
                  <a:pt x="2730328" y="1765299"/>
                </a:lnTo>
                <a:lnTo>
                  <a:pt x="2721377" y="1790699"/>
                </a:lnTo>
                <a:close/>
              </a:path>
              <a:path w="2837815" h="3200400">
                <a:moveTo>
                  <a:pt x="2484146" y="2171699"/>
                </a:moveTo>
                <a:lnTo>
                  <a:pt x="2340367" y="2171699"/>
                </a:lnTo>
                <a:lnTo>
                  <a:pt x="2377696" y="2133599"/>
                </a:lnTo>
                <a:lnTo>
                  <a:pt x="2413508" y="2108199"/>
                </a:lnTo>
                <a:lnTo>
                  <a:pt x="2447475" y="2070099"/>
                </a:lnTo>
                <a:lnTo>
                  <a:pt x="2479266" y="2044699"/>
                </a:lnTo>
                <a:lnTo>
                  <a:pt x="2508552" y="2006599"/>
                </a:lnTo>
                <a:lnTo>
                  <a:pt x="2535004" y="1955799"/>
                </a:lnTo>
                <a:lnTo>
                  <a:pt x="2558292" y="1917699"/>
                </a:lnTo>
                <a:lnTo>
                  <a:pt x="2578086" y="1866899"/>
                </a:lnTo>
                <a:lnTo>
                  <a:pt x="2547786" y="1816099"/>
                </a:lnTo>
                <a:lnTo>
                  <a:pt x="2512315" y="1777999"/>
                </a:lnTo>
                <a:lnTo>
                  <a:pt x="2475231" y="1739899"/>
                </a:lnTo>
                <a:lnTo>
                  <a:pt x="2440088" y="1689099"/>
                </a:lnTo>
                <a:lnTo>
                  <a:pt x="2521306" y="1689099"/>
                </a:lnTo>
                <a:lnTo>
                  <a:pt x="2551589" y="1727199"/>
                </a:lnTo>
                <a:lnTo>
                  <a:pt x="2585212" y="1765299"/>
                </a:lnTo>
                <a:lnTo>
                  <a:pt x="2624097" y="1790699"/>
                </a:lnTo>
                <a:lnTo>
                  <a:pt x="2721377" y="1790699"/>
                </a:lnTo>
                <a:lnTo>
                  <a:pt x="2712427" y="1816099"/>
                </a:lnTo>
                <a:lnTo>
                  <a:pt x="2693123" y="1866899"/>
                </a:lnTo>
                <a:lnTo>
                  <a:pt x="2673540" y="1904999"/>
                </a:lnTo>
                <a:lnTo>
                  <a:pt x="2652430" y="1943099"/>
                </a:lnTo>
                <a:lnTo>
                  <a:pt x="2629809" y="1981199"/>
                </a:lnTo>
                <a:lnTo>
                  <a:pt x="2605694" y="2019299"/>
                </a:lnTo>
                <a:lnTo>
                  <a:pt x="2580099" y="2057399"/>
                </a:lnTo>
                <a:lnTo>
                  <a:pt x="2553040" y="2095499"/>
                </a:lnTo>
                <a:lnTo>
                  <a:pt x="2524535" y="2120899"/>
                </a:lnTo>
                <a:lnTo>
                  <a:pt x="2494597" y="2158999"/>
                </a:lnTo>
                <a:lnTo>
                  <a:pt x="2484146" y="2171699"/>
                </a:lnTo>
                <a:close/>
              </a:path>
              <a:path w="2837815" h="3200400">
                <a:moveTo>
                  <a:pt x="1496919" y="3136899"/>
                </a:moveTo>
                <a:lnTo>
                  <a:pt x="908098" y="3136899"/>
                </a:lnTo>
                <a:lnTo>
                  <a:pt x="857902" y="3124199"/>
                </a:lnTo>
                <a:lnTo>
                  <a:pt x="807009" y="3124199"/>
                </a:lnTo>
                <a:lnTo>
                  <a:pt x="756422" y="3111499"/>
                </a:lnTo>
                <a:lnTo>
                  <a:pt x="654698" y="3111499"/>
                </a:lnTo>
                <a:lnTo>
                  <a:pt x="532938" y="3086099"/>
                </a:lnTo>
                <a:lnTo>
                  <a:pt x="475925" y="3073399"/>
                </a:lnTo>
                <a:lnTo>
                  <a:pt x="429698" y="3060699"/>
                </a:lnTo>
                <a:lnTo>
                  <a:pt x="385242" y="3009899"/>
                </a:lnTo>
                <a:lnTo>
                  <a:pt x="378473" y="2971799"/>
                </a:lnTo>
                <a:lnTo>
                  <a:pt x="377972" y="2920999"/>
                </a:lnTo>
                <a:lnTo>
                  <a:pt x="381609" y="2870199"/>
                </a:lnTo>
                <a:lnTo>
                  <a:pt x="387251" y="2819399"/>
                </a:lnTo>
                <a:lnTo>
                  <a:pt x="392768" y="2768599"/>
                </a:lnTo>
                <a:lnTo>
                  <a:pt x="400139" y="2717799"/>
                </a:lnTo>
                <a:lnTo>
                  <a:pt x="407880" y="2666999"/>
                </a:lnTo>
                <a:lnTo>
                  <a:pt x="415765" y="2603499"/>
                </a:lnTo>
                <a:lnTo>
                  <a:pt x="423572" y="2552699"/>
                </a:lnTo>
                <a:lnTo>
                  <a:pt x="431076" y="2514599"/>
                </a:lnTo>
                <a:lnTo>
                  <a:pt x="440624" y="2463799"/>
                </a:lnTo>
                <a:lnTo>
                  <a:pt x="449500" y="2400299"/>
                </a:lnTo>
                <a:lnTo>
                  <a:pt x="457991" y="2349499"/>
                </a:lnTo>
                <a:lnTo>
                  <a:pt x="466384" y="2298699"/>
                </a:lnTo>
                <a:lnTo>
                  <a:pt x="474967" y="2247899"/>
                </a:lnTo>
                <a:lnTo>
                  <a:pt x="484026" y="2197099"/>
                </a:lnTo>
                <a:lnTo>
                  <a:pt x="493848" y="2146299"/>
                </a:lnTo>
                <a:lnTo>
                  <a:pt x="504721" y="2095499"/>
                </a:lnTo>
                <a:lnTo>
                  <a:pt x="516932" y="2057399"/>
                </a:lnTo>
                <a:lnTo>
                  <a:pt x="530767" y="2006599"/>
                </a:lnTo>
                <a:lnTo>
                  <a:pt x="685022" y="2006599"/>
                </a:lnTo>
                <a:lnTo>
                  <a:pt x="736269" y="2019299"/>
                </a:lnTo>
                <a:lnTo>
                  <a:pt x="1292190" y="2019299"/>
                </a:lnTo>
                <a:lnTo>
                  <a:pt x="1270458" y="2031999"/>
                </a:lnTo>
                <a:lnTo>
                  <a:pt x="1179188" y="2057399"/>
                </a:lnTo>
                <a:lnTo>
                  <a:pt x="1082648" y="2082799"/>
                </a:lnTo>
                <a:lnTo>
                  <a:pt x="1032598" y="2082799"/>
                </a:lnTo>
                <a:lnTo>
                  <a:pt x="981464" y="2095499"/>
                </a:lnTo>
                <a:lnTo>
                  <a:pt x="599779" y="2095499"/>
                </a:lnTo>
                <a:lnTo>
                  <a:pt x="589815" y="2146299"/>
                </a:lnTo>
                <a:lnTo>
                  <a:pt x="579521" y="2197099"/>
                </a:lnTo>
                <a:lnTo>
                  <a:pt x="569028" y="2235199"/>
                </a:lnTo>
                <a:lnTo>
                  <a:pt x="558467" y="2285999"/>
                </a:lnTo>
                <a:lnTo>
                  <a:pt x="547971" y="2336799"/>
                </a:lnTo>
                <a:lnTo>
                  <a:pt x="537669" y="2374899"/>
                </a:lnTo>
                <a:lnTo>
                  <a:pt x="527694" y="2425699"/>
                </a:lnTo>
                <a:lnTo>
                  <a:pt x="518177" y="2476499"/>
                </a:lnTo>
                <a:lnTo>
                  <a:pt x="509249" y="2527299"/>
                </a:lnTo>
                <a:lnTo>
                  <a:pt x="501042" y="2578099"/>
                </a:lnTo>
                <a:lnTo>
                  <a:pt x="493687" y="2616199"/>
                </a:lnTo>
                <a:lnTo>
                  <a:pt x="487315" y="2666999"/>
                </a:lnTo>
                <a:lnTo>
                  <a:pt x="482059" y="2717799"/>
                </a:lnTo>
                <a:lnTo>
                  <a:pt x="478049" y="2768599"/>
                </a:lnTo>
                <a:lnTo>
                  <a:pt x="475417" y="2819399"/>
                </a:lnTo>
                <a:lnTo>
                  <a:pt x="474293" y="2870199"/>
                </a:lnTo>
                <a:lnTo>
                  <a:pt x="474811" y="2920999"/>
                </a:lnTo>
                <a:lnTo>
                  <a:pt x="477100" y="2971799"/>
                </a:lnTo>
                <a:lnTo>
                  <a:pt x="529065" y="2984499"/>
                </a:lnTo>
                <a:lnTo>
                  <a:pt x="581136" y="2984499"/>
                </a:lnTo>
                <a:lnTo>
                  <a:pt x="685248" y="3009899"/>
                </a:lnTo>
                <a:lnTo>
                  <a:pt x="788740" y="3022599"/>
                </a:lnTo>
                <a:lnTo>
                  <a:pt x="840036" y="3022599"/>
                </a:lnTo>
                <a:lnTo>
                  <a:pt x="941288" y="3047999"/>
                </a:lnTo>
                <a:lnTo>
                  <a:pt x="991071" y="3047999"/>
                </a:lnTo>
                <a:lnTo>
                  <a:pt x="1088514" y="3073399"/>
                </a:lnTo>
                <a:lnTo>
                  <a:pt x="1136000" y="3073399"/>
                </a:lnTo>
                <a:lnTo>
                  <a:pt x="1182545" y="3086099"/>
                </a:lnTo>
                <a:lnTo>
                  <a:pt x="1238849" y="3086099"/>
                </a:lnTo>
                <a:lnTo>
                  <a:pt x="1236199" y="3098799"/>
                </a:lnTo>
                <a:lnTo>
                  <a:pt x="1507639" y="3098799"/>
                </a:lnTo>
                <a:lnTo>
                  <a:pt x="1496919" y="3136899"/>
                </a:lnTo>
                <a:close/>
              </a:path>
              <a:path w="2837815" h="3200400">
                <a:moveTo>
                  <a:pt x="876261" y="2108199"/>
                </a:moveTo>
                <a:lnTo>
                  <a:pt x="656302" y="2108199"/>
                </a:lnTo>
                <a:lnTo>
                  <a:pt x="599779" y="2095499"/>
                </a:lnTo>
                <a:lnTo>
                  <a:pt x="929326" y="2095499"/>
                </a:lnTo>
                <a:lnTo>
                  <a:pt x="876261" y="2108199"/>
                </a:lnTo>
                <a:close/>
              </a:path>
              <a:path w="2837815" h="3200400">
                <a:moveTo>
                  <a:pt x="2141660" y="2425699"/>
                </a:moveTo>
                <a:lnTo>
                  <a:pt x="1887995" y="2425699"/>
                </a:lnTo>
                <a:lnTo>
                  <a:pt x="1935377" y="2412999"/>
                </a:lnTo>
                <a:lnTo>
                  <a:pt x="2031826" y="2362199"/>
                </a:lnTo>
                <a:lnTo>
                  <a:pt x="2079561" y="2349499"/>
                </a:lnTo>
                <a:lnTo>
                  <a:pt x="2126082" y="2324099"/>
                </a:lnTo>
                <a:lnTo>
                  <a:pt x="2170722" y="2298699"/>
                </a:lnTo>
                <a:lnTo>
                  <a:pt x="2212816" y="2273299"/>
                </a:lnTo>
                <a:lnTo>
                  <a:pt x="2251698" y="2235199"/>
                </a:lnTo>
                <a:lnTo>
                  <a:pt x="2286701" y="2209799"/>
                </a:lnTo>
                <a:lnTo>
                  <a:pt x="2275984" y="2184399"/>
                </a:lnTo>
                <a:lnTo>
                  <a:pt x="2262513" y="2158999"/>
                </a:lnTo>
                <a:lnTo>
                  <a:pt x="2245801" y="2146299"/>
                </a:lnTo>
                <a:lnTo>
                  <a:pt x="2225366" y="2133599"/>
                </a:lnTo>
                <a:lnTo>
                  <a:pt x="2316112" y="2133599"/>
                </a:lnTo>
                <a:lnTo>
                  <a:pt x="2324479" y="2146299"/>
                </a:lnTo>
                <a:lnTo>
                  <a:pt x="2340367" y="2171699"/>
                </a:lnTo>
                <a:lnTo>
                  <a:pt x="2484146" y="2171699"/>
                </a:lnTo>
                <a:lnTo>
                  <a:pt x="2463244" y="2197099"/>
                </a:lnTo>
                <a:lnTo>
                  <a:pt x="2430491" y="2222499"/>
                </a:lnTo>
                <a:lnTo>
                  <a:pt x="2396353" y="2247899"/>
                </a:lnTo>
                <a:lnTo>
                  <a:pt x="2360848" y="2285999"/>
                </a:lnTo>
                <a:lnTo>
                  <a:pt x="2323990" y="2311399"/>
                </a:lnTo>
                <a:lnTo>
                  <a:pt x="2285795" y="2336799"/>
                </a:lnTo>
                <a:lnTo>
                  <a:pt x="2246280" y="2362199"/>
                </a:lnTo>
                <a:lnTo>
                  <a:pt x="2205460" y="2387599"/>
                </a:lnTo>
                <a:lnTo>
                  <a:pt x="2163351" y="2412999"/>
                </a:lnTo>
                <a:lnTo>
                  <a:pt x="2141660" y="2425699"/>
                </a:lnTo>
                <a:close/>
              </a:path>
              <a:path w="2837815" h="3200400">
                <a:moveTo>
                  <a:pt x="1530878" y="2997199"/>
                </a:moveTo>
                <a:lnTo>
                  <a:pt x="1450904" y="2997199"/>
                </a:lnTo>
                <a:lnTo>
                  <a:pt x="1456397" y="2946399"/>
                </a:lnTo>
                <a:lnTo>
                  <a:pt x="1461475" y="2895599"/>
                </a:lnTo>
                <a:lnTo>
                  <a:pt x="1467642" y="2844799"/>
                </a:lnTo>
                <a:lnTo>
                  <a:pt x="1476402" y="2793999"/>
                </a:lnTo>
                <a:lnTo>
                  <a:pt x="1489259" y="2743199"/>
                </a:lnTo>
                <a:lnTo>
                  <a:pt x="1463344" y="2705099"/>
                </a:lnTo>
                <a:lnTo>
                  <a:pt x="1442216" y="2666999"/>
                </a:lnTo>
                <a:lnTo>
                  <a:pt x="1421240" y="2628899"/>
                </a:lnTo>
                <a:lnTo>
                  <a:pt x="1395785" y="2590799"/>
                </a:lnTo>
                <a:lnTo>
                  <a:pt x="1361215" y="2552699"/>
                </a:lnTo>
                <a:lnTo>
                  <a:pt x="1312897" y="2539999"/>
                </a:lnTo>
                <a:lnTo>
                  <a:pt x="1443218" y="2539999"/>
                </a:lnTo>
                <a:lnTo>
                  <a:pt x="1450107" y="2565399"/>
                </a:lnTo>
                <a:lnTo>
                  <a:pt x="1465956" y="2590799"/>
                </a:lnTo>
                <a:lnTo>
                  <a:pt x="1485783" y="2616199"/>
                </a:lnTo>
                <a:lnTo>
                  <a:pt x="1504605" y="2641599"/>
                </a:lnTo>
                <a:lnTo>
                  <a:pt x="1596362" y="2641599"/>
                </a:lnTo>
                <a:lnTo>
                  <a:pt x="1589522" y="2666999"/>
                </a:lnTo>
                <a:lnTo>
                  <a:pt x="1578013" y="2717799"/>
                </a:lnTo>
                <a:lnTo>
                  <a:pt x="1568115" y="2768599"/>
                </a:lnTo>
                <a:lnTo>
                  <a:pt x="1559269" y="2819399"/>
                </a:lnTo>
                <a:lnTo>
                  <a:pt x="1550913" y="2882899"/>
                </a:lnTo>
                <a:lnTo>
                  <a:pt x="1542490" y="2933699"/>
                </a:lnTo>
                <a:lnTo>
                  <a:pt x="1533438" y="2984499"/>
                </a:lnTo>
                <a:lnTo>
                  <a:pt x="1530878" y="2997199"/>
                </a:lnTo>
                <a:close/>
              </a:path>
              <a:path w="2837815" h="3200400">
                <a:moveTo>
                  <a:pt x="1596362" y="2641599"/>
                </a:moveTo>
                <a:lnTo>
                  <a:pt x="1504605" y="2641599"/>
                </a:lnTo>
                <a:lnTo>
                  <a:pt x="1513068" y="2616199"/>
                </a:lnTo>
                <a:lnTo>
                  <a:pt x="1518607" y="2590799"/>
                </a:lnTo>
                <a:lnTo>
                  <a:pt x="1522892" y="2565399"/>
                </a:lnTo>
                <a:lnTo>
                  <a:pt x="1527598" y="2539999"/>
                </a:lnTo>
                <a:lnTo>
                  <a:pt x="1833827" y="2539999"/>
                </a:lnTo>
                <a:lnTo>
                  <a:pt x="1728980" y="2565399"/>
                </a:lnTo>
                <a:lnTo>
                  <a:pt x="1674853" y="2565399"/>
                </a:lnTo>
                <a:lnTo>
                  <a:pt x="1619611" y="2578099"/>
                </a:lnTo>
                <a:lnTo>
                  <a:pt x="1603201" y="2616199"/>
                </a:lnTo>
                <a:lnTo>
                  <a:pt x="1596362" y="2641599"/>
                </a:lnTo>
                <a:close/>
              </a:path>
              <a:path w="2837815" h="3200400">
                <a:moveTo>
                  <a:pt x="1507639" y="3098799"/>
                </a:moveTo>
                <a:lnTo>
                  <a:pt x="1283630" y="3098799"/>
                </a:lnTo>
                <a:lnTo>
                  <a:pt x="1330039" y="3086099"/>
                </a:lnTo>
                <a:lnTo>
                  <a:pt x="1373622" y="3073399"/>
                </a:lnTo>
                <a:lnTo>
                  <a:pt x="1412574" y="3060699"/>
                </a:lnTo>
                <a:lnTo>
                  <a:pt x="1376097" y="3022599"/>
                </a:lnTo>
                <a:lnTo>
                  <a:pt x="1343262" y="2984499"/>
                </a:lnTo>
                <a:lnTo>
                  <a:pt x="1308657" y="2959099"/>
                </a:lnTo>
                <a:lnTo>
                  <a:pt x="1266869" y="2933699"/>
                </a:lnTo>
                <a:lnTo>
                  <a:pt x="1379577" y="2933699"/>
                </a:lnTo>
                <a:lnTo>
                  <a:pt x="1412744" y="2971799"/>
                </a:lnTo>
                <a:lnTo>
                  <a:pt x="1450904" y="2997199"/>
                </a:lnTo>
                <a:lnTo>
                  <a:pt x="1530878" y="2997199"/>
                </a:lnTo>
                <a:lnTo>
                  <a:pt x="1523199" y="3035299"/>
                </a:lnTo>
                <a:lnTo>
                  <a:pt x="1511213" y="3086099"/>
                </a:lnTo>
                <a:lnTo>
                  <a:pt x="1507639" y="3098799"/>
                </a:lnTo>
                <a:close/>
              </a:path>
              <a:path w="2837815" h="3200400">
                <a:moveTo>
                  <a:pt x="1236199" y="3200399"/>
                </a:moveTo>
                <a:lnTo>
                  <a:pt x="1147361" y="3174999"/>
                </a:lnTo>
                <a:lnTo>
                  <a:pt x="1099912" y="3162299"/>
                </a:lnTo>
                <a:lnTo>
                  <a:pt x="1044513" y="3149599"/>
                </a:lnTo>
                <a:lnTo>
                  <a:pt x="1002403" y="3149599"/>
                </a:lnTo>
                <a:lnTo>
                  <a:pt x="956598" y="3136899"/>
                </a:lnTo>
                <a:lnTo>
                  <a:pt x="1451305" y="3136899"/>
                </a:lnTo>
                <a:lnTo>
                  <a:pt x="1280476" y="3187699"/>
                </a:lnTo>
                <a:lnTo>
                  <a:pt x="1236199" y="3200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843058" y="5163467"/>
            <a:ext cx="1073785" cy="734695"/>
          </a:xfrm>
          <a:custGeom>
            <a:avLst/>
            <a:gdLst/>
            <a:ahLst/>
            <a:cxnLst/>
            <a:rect l="l" t="t" r="r" b="b"/>
            <a:pathLst>
              <a:path w="1073784" h="734695">
                <a:moveTo>
                  <a:pt x="630170" y="734249"/>
                </a:moveTo>
                <a:lnTo>
                  <a:pt x="581930" y="731453"/>
                </a:lnTo>
                <a:lnTo>
                  <a:pt x="532602" y="726358"/>
                </a:lnTo>
                <a:lnTo>
                  <a:pt x="482835" y="719768"/>
                </a:lnTo>
                <a:lnTo>
                  <a:pt x="384583" y="705321"/>
                </a:lnTo>
                <a:lnTo>
                  <a:pt x="337396" y="699072"/>
                </a:lnTo>
                <a:lnTo>
                  <a:pt x="281929" y="693357"/>
                </a:lnTo>
                <a:lnTo>
                  <a:pt x="227132" y="688426"/>
                </a:lnTo>
                <a:lnTo>
                  <a:pt x="174056" y="682762"/>
                </a:lnTo>
                <a:lnTo>
                  <a:pt x="123752" y="674850"/>
                </a:lnTo>
                <a:lnTo>
                  <a:pt x="77274" y="663172"/>
                </a:lnTo>
                <a:lnTo>
                  <a:pt x="35672" y="646213"/>
                </a:lnTo>
                <a:lnTo>
                  <a:pt x="0" y="622456"/>
                </a:lnTo>
                <a:lnTo>
                  <a:pt x="1635" y="570075"/>
                </a:lnTo>
                <a:lnTo>
                  <a:pt x="4503" y="519467"/>
                </a:lnTo>
                <a:lnTo>
                  <a:pt x="8242" y="469137"/>
                </a:lnTo>
                <a:lnTo>
                  <a:pt x="16533" y="369589"/>
                </a:lnTo>
                <a:lnTo>
                  <a:pt x="20221" y="319881"/>
                </a:lnTo>
                <a:lnTo>
                  <a:pt x="23027" y="269892"/>
                </a:lnTo>
                <a:lnTo>
                  <a:pt x="22090" y="231545"/>
                </a:lnTo>
                <a:lnTo>
                  <a:pt x="18963" y="190389"/>
                </a:lnTo>
                <a:lnTo>
                  <a:pt x="17868" y="148743"/>
                </a:lnTo>
                <a:lnTo>
                  <a:pt x="23027" y="108930"/>
                </a:lnTo>
                <a:lnTo>
                  <a:pt x="65101" y="47866"/>
                </a:lnTo>
                <a:lnTo>
                  <a:pt x="100507" y="27103"/>
                </a:lnTo>
                <a:lnTo>
                  <a:pt x="142832" y="12420"/>
                </a:lnTo>
                <a:lnTo>
                  <a:pt x="190081" y="3494"/>
                </a:lnTo>
                <a:lnTo>
                  <a:pt x="240261" y="0"/>
                </a:lnTo>
                <a:lnTo>
                  <a:pt x="291376" y="1614"/>
                </a:lnTo>
                <a:lnTo>
                  <a:pt x="334696" y="6394"/>
                </a:lnTo>
                <a:lnTo>
                  <a:pt x="380191" y="13649"/>
                </a:lnTo>
                <a:lnTo>
                  <a:pt x="427502" y="22839"/>
                </a:lnTo>
                <a:lnTo>
                  <a:pt x="476268" y="33424"/>
                </a:lnTo>
                <a:lnTo>
                  <a:pt x="627696" y="68157"/>
                </a:lnTo>
                <a:lnTo>
                  <a:pt x="678681" y="78927"/>
                </a:lnTo>
                <a:lnTo>
                  <a:pt x="729320" y="88394"/>
                </a:lnTo>
                <a:lnTo>
                  <a:pt x="779253" y="96019"/>
                </a:lnTo>
                <a:lnTo>
                  <a:pt x="828119" y="101260"/>
                </a:lnTo>
                <a:lnTo>
                  <a:pt x="846224" y="102461"/>
                </a:lnTo>
                <a:lnTo>
                  <a:pt x="259340" y="102461"/>
                </a:lnTo>
                <a:lnTo>
                  <a:pt x="210552" y="104549"/>
                </a:lnTo>
                <a:lnTo>
                  <a:pt x="162462" y="111548"/>
                </a:lnTo>
                <a:lnTo>
                  <a:pt x="115001" y="124243"/>
                </a:lnTo>
                <a:lnTo>
                  <a:pt x="106914" y="174031"/>
                </a:lnTo>
                <a:lnTo>
                  <a:pt x="101251" y="225518"/>
                </a:lnTo>
                <a:lnTo>
                  <a:pt x="97544" y="278407"/>
                </a:lnTo>
                <a:lnTo>
                  <a:pt x="95326" y="332399"/>
                </a:lnTo>
                <a:lnTo>
                  <a:pt x="94190" y="384438"/>
                </a:lnTo>
                <a:lnTo>
                  <a:pt x="93489" y="442507"/>
                </a:lnTo>
                <a:lnTo>
                  <a:pt x="92936" y="498029"/>
                </a:lnTo>
                <a:lnTo>
                  <a:pt x="92004" y="553466"/>
                </a:lnTo>
                <a:lnTo>
                  <a:pt x="134543" y="567043"/>
                </a:lnTo>
                <a:lnTo>
                  <a:pt x="180203" y="578595"/>
                </a:lnTo>
                <a:lnTo>
                  <a:pt x="228410" y="588371"/>
                </a:lnTo>
                <a:lnTo>
                  <a:pt x="278592" y="596623"/>
                </a:lnTo>
                <a:lnTo>
                  <a:pt x="330177" y="603599"/>
                </a:lnTo>
                <a:lnTo>
                  <a:pt x="382592" y="609551"/>
                </a:lnTo>
                <a:lnTo>
                  <a:pt x="637074" y="632698"/>
                </a:lnTo>
                <a:lnTo>
                  <a:pt x="682444" y="637756"/>
                </a:lnTo>
                <a:lnTo>
                  <a:pt x="970816" y="637756"/>
                </a:lnTo>
                <a:lnTo>
                  <a:pt x="966148" y="653108"/>
                </a:lnTo>
                <a:lnTo>
                  <a:pt x="919121" y="660626"/>
                </a:lnTo>
                <a:lnTo>
                  <a:pt x="871797" y="677131"/>
                </a:lnTo>
                <a:lnTo>
                  <a:pt x="823450" y="697539"/>
                </a:lnTo>
                <a:lnTo>
                  <a:pt x="773356" y="716766"/>
                </a:lnTo>
                <a:lnTo>
                  <a:pt x="720786" y="729729"/>
                </a:lnTo>
                <a:lnTo>
                  <a:pt x="676671" y="733943"/>
                </a:lnTo>
                <a:lnTo>
                  <a:pt x="630170" y="734249"/>
                </a:lnTo>
                <a:close/>
              </a:path>
              <a:path w="1073784" h="734695">
                <a:moveTo>
                  <a:pt x="970816" y="637756"/>
                </a:moveTo>
                <a:lnTo>
                  <a:pt x="682444" y="637756"/>
                </a:lnTo>
                <a:lnTo>
                  <a:pt x="694373" y="591649"/>
                </a:lnTo>
                <a:lnTo>
                  <a:pt x="705740" y="542331"/>
                </a:lnTo>
                <a:lnTo>
                  <a:pt x="716421" y="490734"/>
                </a:lnTo>
                <a:lnTo>
                  <a:pt x="726291" y="437792"/>
                </a:lnTo>
                <a:lnTo>
                  <a:pt x="735224" y="384438"/>
                </a:lnTo>
                <a:lnTo>
                  <a:pt x="743097" y="331605"/>
                </a:lnTo>
                <a:lnTo>
                  <a:pt x="749784" y="280225"/>
                </a:lnTo>
                <a:lnTo>
                  <a:pt x="755161" y="231232"/>
                </a:lnTo>
                <a:lnTo>
                  <a:pt x="759103" y="185559"/>
                </a:lnTo>
                <a:lnTo>
                  <a:pt x="709483" y="180142"/>
                </a:lnTo>
                <a:lnTo>
                  <a:pt x="659539" y="172057"/>
                </a:lnTo>
                <a:lnTo>
                  <a:pt x="609365" y="162063"/>
                </a:lnTo>
                <a:lnTo>
                  <a:pt x="458366" y="128223"/>
                </a:lnTo>
                <a:lnTo>
                  <a:pt x="408179" y="118189"/>
                </a:lnTo>
                <a:lnTo>
                  <a:pt x="358219" y="110045"/>
                </a:lnTo>
                <a:lnTo>
                  <a:pt x="308575" y="104549"/>
                </a:lnTo>
                <a:lnTo>
                  <a:pt x="259340" y="102461"/>
                </a:lnTo>
                <a:lnTo>
                  <a:pt x="846224" y="102461"/>
                </a:lnTo>
                <a:lnTo>
                  <a:pt x="940566" y="109210"/>
                </a:lnTo>
                <a:lnTo>
                  <a:pt x="990468" y="116750"/>
                </a:lnTo>
                <a:lnTo>
                  <a:pt x="1035048" y="130919"/>
                </a:lnTo>
                <a:lnTo>
                  <a:pt x="1073477" y="154907"/>
                </a:lnTo>
                <a:lnTo>
                  <a:pt x="1069785" y="185559"/>
                </a:lnTo>
                <a:lnTo>
                  <a:pt x="812765" y="185559"/>
                </a:lnTo>
                <a:lnTo>
                  <a:pt x="804729" y="244904"/>
                </a:lnTo>
                <a:lnTo>
                  <a:pt x="802773" y="298767"/>
                </a:lnTo>
                <a:lnTo>
                  <a:pt x="807059" y="347296"/>
                </a:lnTo>
                <a:lnTo>
                  <a:pt x="817749" y="390640"/>
                </a:lnTo>
                <a:lnTo>
                  <a:pt x="835007" y="428948"/>
                </a:lnTo>
                <a:lnTo>
                  <a:pt x="852862" y="453824"/>
                </a:lnTo>
                <a:lnTo>
                  <a:pt x="774457" y="453824"/>
                </a:lnTo>
                <a:lnTo>
                  <a:pt x="771614" y="495052"/>
                </a:lnTo>
                <a:lnTo>
                  <a:pt x="764475" y="531985"/>
                </a:lnTo>
                <a:lnTo>
                  <a:pt x="758488" y="570075"/>
                </a:lnTo>
                <a:lnTo>
                  <a:pt x="759103" y="614774"/>
                </a:lnTo>
                <a:lnTo>
                  <a:pt x="977803" y="614774"/>
                </a:lnTo>
                <a:lnTo>
                  <a:pt x="970816" y="637756"/>
                </a:lnTo>
                <a:close/>
              </a:path>
              <a:path w="1073784" h="734695">
                <a:moveTo>
                  <a:pt x="1005893" y="515141"/>
                </a:moveTo>
                <a:lnTo>
                  <a:pt x="927805" y="515141"/>
                </a:lnTo>
                <a:lnTo>
                  <a:pt x="929911" y="482751"/>
                </a:lnTo>
                <a:lnTo>
                  <a:pt x="935718" y="454067"/>
                </a:lnTo>
                <a:lnTo>
                  <a:pt x="943316" y="427179"/>
                </a:lnTo>
                <a:lnTo>
                  <a:pt x="950798" y="400177"/>
                </a:lnTo>
                <a:lnTo>
                  <a:pt x="922923" y="357537"/>
                </a:lnTo>
                <a:lnTo>
                  <a:pt x="898784" y="311157"/>
                </a:lnTo>
                <a:lnTo>
                  <a:pt x="874780" y="264635"/>
                </a:lnTo>
                <a:lnTo>
                  <a:pt x="847307" y="221570"/>
                </a:lnTo>
                <a:lnTo>
                  <a:pt x="812765" y="185559"/>
                </a:lnTo>
                <a:lnTo>
                  <a:pt x="1069785" y="185559"/>
                </a:lnTo>
                <a:lnTo>
                  <a:pt x="1068861" y="193233"/>
                </a:lnTo>
                <a:lnTo>
                  <a:pt x="904804" y="193233"/>
                </a:lnTo>
                <a:lnTo>
                  <a:pt x="916060" y="226049"/>
                </a:lnTo>
                <a:lnTo>
                  <a:pt x="931455" y="254730"/>
                </a:lnTo>
                <a:lnTo>
                  <a:pt x="948860" y="281405"/>
                </a:lnTo>
                <a:lnTo>
                  <a:pt x="966148" y="308205"/>
                </a:lnTo>
                <a:lnTo>
                  <a:pt x="1051570" y="308205"/>
                </a:lnTo>
                <a:lnTo>
                  <a:pt x="1050647" y="313717"/>
                </a:lnTo>
                <a:lnTo>
                  <a:pt x="1040972" y="364597"/>
                </a:lnTo>
                <a:lnTo>
                  <a:pt x="1030382" y="414563"/>
                </a:lnTo>
                <a:lnTo>
                  <a:pt x="1018947" y="463685"/>
                </a:lnTo>
                <a:lnTo>
                  <a:pt x="1006736" y="512032"/>
                </a:lnTo>
                <a:lnTo>
                  <a:pt x="1005893" y="515141"/>
                </a:lnTo>
                <a:close/>
              </a:path>
              <a:path w="1073784" h="734695">
                <a:moveTo>
                  <a:pt x="1051570" y="308205"/>
                </a:moveTo>
                <a:lnTo>
                  <a:pt x="966148" y="308205"/>
                </a:lnTo>
                <a:lnTo>
                  <a:pt x="973630" y="285025"/>
                </a:lnTo>
                <a:lnTo>
                  <a:pt x="980595" y="261330"/>
                </a:lnTo>
                <a:lnTo>
                  <a:pt x="986084" y="236164"/>
                </a:lnTo>
                <a:lnTo>
                  <a:pt x="989140" y="208576"/>
                </a:lnTo>
                <a:lnTo>
                  <a:pt x="966994" y="205803"/>
                </a:lnTo>
                <a:lnTo>
                  <a:pt x="947926" y="199954"/>
                </a:lnTo>
                <a:lnTo>
                  <a:pt x="928381" y="194581"/>
                </a:lnTo>
                <a:lnTo>
                  <a:pt x="904804" y="193233"/>
                </a:lnTo>
                <a:lnTo>
                  <a:pt x="1068861" y="193233"/>
                </a:lnTo>
                <a:lnTo>
                  <a:pt x="1066969" y="208941"/>
                </a:lnTo>
                <a:lnTo>
                  <a:pt x="1059336" y="261855"/>
                </a:lnTo>
                <a:lnTo>
                  <a:pt x="1051570" y="308205"/>
                </a:lnTo>
                <a:close/>
              </a:path>
              <a:path w="1073784" h="734695">
                <a:moveTo>
                  <a:pt x="977803" y="614774"/>
                </a:moveTo>
                <a:lnTo>
                  <a:pt x="759103" y="614774"/>
                </a:lnTo>
                <a:lnTo>
                  <a:pt x="793415" y="608825"/>
                </a:lnTo>
                <a:lnTo>
                  <a:pt x="825404" y="600562"/>
                </a:lnTo>
                <a:lnTo>
                  <a:pt x="856830" y="591742"/>
                </a:lnTo>
                <a:lnTo>
                  <a:pt x="889454" y="584122"/>
                </a:lnTo>
                <a:lnTo>
                  <a:pt x="861872" y="550383"/>
                </a:lnTo>
                <a:lnTo>
                  <a:pt x="835616" y="515314"/>
                </a:lnTo>
                <a:lnTo>
                  <a:pt x="807529" y="482075"/>
                </a:lnTo>
                <a:lnTo>
                  <a:pt x="774457" y="453824"/>
                </a:lnTo>
                <a:lnTo>
                  <a:pt x="852862" y="453824"/>
                </a:lnTo>
                <a:lnTo>
                  <a:pt x="858994" y="462368"/>
                </a:lnTo>
                <a:lnTo>
                  <a:pt x="889873" y="491050"/>
                </a:lnTo>
                <a:lnTo>
                  <a:pt x="927805" y="515141"/>
                </a:lnTo>
                <a:lnTo>
                  <a:pt x="1005893" y="515141"/>
                </a:lnTo>
                <a:lnTo>
                  <a:pt x="993819" y="559672"/>
                </a:lnTo>
                <a:lnTo>
                  <a:pt x="980266" y="606674"/>
                </a:lnTo>
                <a:lnTo>
                  <a:pt x="977803" y="614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1275" y="3339638"/>
            <a:ext cx="14565449" cy="149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5655" y="3021687"/>
            <a:ext cx="16536688" cy="5836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2529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slideLayouts/slideLayout4.xml" Type="http://schemas.openxmlformats.org/officeDocument/2006/relationships/slideLayout"/><Relationship Id="rId1" Target="../drawings/vmlDrawing1.vml" Type="http://schemas.openxmlformats.org/officeDocument/2006/relationships/vmlDrawing"/><Relationship Id="rId5" Target="../media/image15.emf" Type="http://schemas.openxmlformats.org/officeDocument/2006/relationships/image"/><Relationship Id="rId4" Target="../embeddings/Microsoft_Excel_Worksheet.xlsx" Type="http://schemas.openxmlformats.org/officeDocument/2006/relationships/package"/></Relationships>
</file>

<file path=ppt/slides/_rels/slide2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slideLayouts/slideLayout4.xml" Type="http://schemas.openxmlformats.org/officeDocument/2006/relationships/slideLayout"/><Relationship Id="rId1" Target="../drawings/vmlDrawing2.vml" Type="http://schemas.openxmlformats.org/officeDocument/2006/relationships/vmlDrawing"/><Relationship Id="rId5" Target="../media/image16.emf" Type="http://schemas.openxmlformats.org/officeDocument/2006/relationships/image"/><Relationship Id="rId4" Target="../embeddings/Microsoft_Excel_Worksheet1.xlsx" Type="http://schemas.openxmlformats.org/officeDocument/2006/relationships/package"/></Relationships>
</file>

<file path=ppt/slides/_rels/slide2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slideLayouts/slideLayout4.xml" Type="http://schemas.openxmlformats.org/officeDocument/2006/relationships/slideLayout"/><Relationship Id="rId1" Target="../drawings/vmlDrawing3.vml" Type="http://schemas.openxmlformats.org/officeDocument/2006/relationships/vmlDrawing"/><Relationship Id="rId5" Target="../media/image17.emf" Type="http://schemas.openxmlformats.org/officeDocument/2006/relationships/image"/><Relationship Id="rId4" Target="../embeddings/Microsoft_Excel_Worksheet2.xlsx" Type="http://schemas.openxmlformats.org/officeDocument/2006/relationships/package"/></Relationships>
</file>

<file path=ppt/slides/_rels/slide2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slideLayouts/slideLayout4.xml" Type="http://schemas.openxmlformats.org/officeDocument/2006/relationships/slideLayout"/><Relationship Id="rId1" Target="../drawings/vmlDrawing4.vml" Type="http://schemas.openxmlformats.org/officeDocument/2006/relationships/vmlDrawing"/><Relationship Id="rId5" Target="../media/image18.emf" Type="http://schemas.openxmlformats.org/officeDocument/2006/relationships/image"/><Relationship Id="rId4" Target="../embeddings/Microsoft_Excel_Worksheet3.xlsx" Type="http://schemas.openxmlformats.org/officeDocument/2006/relationships/package"/></Relationships>
</file>

<file path=ppt/slides/_rels/slide25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ophie.morlaix@u-bourgogn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nessa.vaizant@u-bourgogne.fr" TargetMode="External"/><Relationship Id="rId5" Type="http://schemas.openxmlformats.org/officeDocument/2006/relationships/hyperlink" Target="http://www.u-bourgogne.fr/" TargetMode="External"/><Relationship Id="rId4" Type="http://schemas.openxmlformats.org/officeDocument/2006/relationships/hyperlink" Target="mailto:pole.formation@u-bourgogne.F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5668" y="0"/>
            <a:ext cx="9462331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00"/>
            <a:ext cx="9705975" cy="8229600"/>
          </a:xfrm>
          <a:custGeom>
            <a:avLst/>
            <a:gdLst/>
            <a:ahLst/>
            <a:cxnLst/>
            <a:rect l="l" t="t" r="r" b="b"/>
            <a:pathLst>
              <a:path w="9705975" h="8229600">
                <a:moveTo>
                  <a:pt x="0" y="0"/>
                </a:moveTo>
                <a:lnTo>
                  <a:pt x="9705974" y="0"/>
                </a:lnTo>
                <a:lnTo>
                  <a:pt x="97059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8828" y="8276766"/>
            <a:ext cx="1162049" cy="704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47865" y="7427714"/>
            <a:ext cx="5923915" cy="83997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lang="fr-FR" sz="2350" spc="-30" dirty="0">
                <a:latin typeface="Calibri"/>
                <a:cs typeface="Calibri"/>
              </a:rPr>
              <a:t>2</a:t>
            </a:r>
            <a:r>
              <a:rPr lang="fr-FR" sz="2350" spc="-30" baseline="30000" dirty="0">
                <a:latin typeface="Calibri"/>
                <a:cs typeface="Calibri"/>
              </a:rPr>
              <a:t>ème</a:t>
            </a:r>
            <a:r>
              <a:rPr lang="fr-FR" sz="2350" spc="-30" dirty="0">
                <a:latin typeface="Calibri"/>
                <a:cs typeface="Calibri"/>
              </a:rPr>
              <a:t> rencontre -</a:t>
            </a:r>
            <a:r>
              <a:rPr sz="2350" spc="-30" dirty="0">
                <a:latin typeface="Calibri"/>
                <a:cs typeface="Calibri"/>
              </a:rPr>
              <a:t> </a:t>
            </a:r>
            <a:r>
              <a:rPr lang="fr-FR" sz="2350" spc="-30" dirty="0">
                <a:latin typeface="Calibri"/>
                <a:cs typeface="Calibri"/>
              </a:rPr>
              <a:t>03 décembre</a:t>
            </a:r>
            <a:r>
              <a:rPr sz="2350" spc="-25" dirty="0">
                <a:latin typeface="Calibri"/>
                <a:cs typeface="Calibri"/>
              </a:rPr>
              <a:t> </a:t>
            </a:r>
            <a:r>
              <a:rPr sz="2350" spc="155" dirty="0">
                <a:latin typeface="Calibri"/>
                <a:cs typeface="Calibri"/>
              </a:rPr>
              <a:t>2021</a:t>
            </a:r>
            <a:endParaRPr sz="23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2350" spc="-25" dirty="0">
                <a:latin typeface="Calibri"/>
                <a:cs typeface="Calibri"/>
              </a:rPr>
              <a:t> </a:t>
            </a:r>
            <a:r>
              <a:rPr lang="fr-FR" sz="2350" spc="-25" dirty="0">
                <a:latin typeface="Calibri"/>
                <a:cs typeface="Calibri"/>
              </a:rPr>
              <a:t>Faculté des sciences Gabriel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385" y="2872718"/>
            <a:ext cx="9334500" cy="331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lang="fr-FR" sz="6200" spc="430" dirty="0">
                <a:solidFill>
                  <a:srgbClr val="EC7703"/>
                </a:solidFill>
              </a:rPr>
              <a:t>L’UB, u</a:t>
            </a:r>
            <a:r>
              <a:rPr sz="6200" spc="430" dirty="0">
                <a:solidFill>
                  <a:srgbClr val="EC7703"/>
                </a:solidFill>
              </a:rPr>
              <a:t>ne université  </a:t>
            </a:r>
            <a:r>
              <a:rPr sz="6200" spc="434" dirty="0">
                <a:solidFill>
                  <a:srgbClr val="EC7703"/>
                </a:solidFill>
              </a:rPr>
              <a:t>rayonnante</a:t>
            </a:r>
            <a:r>
              <a:rPr sz="6200" spc="-145" dirty="0">
                <a:solidFill>
                  <a:srgbClr val="EC7703"/>
                </a:solidFill>
              </a:rPr>
              <a:t> </a:t>
            </a:r>
            <a:r>
              <a:rPr sz="6200" spc="515" dirty="0">
                <a:solidFill>
                  <a:srgbClr val="EC7703"/>
                </a:solidFill>
              </a:rPr>
              <a:t>et</a:t>
            </a:r>
            <a:r>
              <a:rPr sz="6200" spc="-140" dirty="0">
                <a:solidFill>
                  <a:srgbClr val="EC7703"/>
                </a:solidFill>
              </a:rPr>
              <a:t> </a:t>
            </a:r>
            <a:r>
              <a:rPr sz="6200" spc="420" dirty="0">
                <a:solidFill>
                  <a:srgbClr val="EC7703"/>
                </a:solidFill>
              </a:rPr>
              <a:t>inclusive</a:t>
            </a:r>
            <a:r>
              <a:rPr sz="6200" spc="-155" dirty="0">
                <a:solidFill>
                  <a:srgbClr val="EC7703"/>
                </a:solidFill>
              </a:rPr>
              <a:t>  </a:t>
            </a:r>
            <a:r>
              <a:rPr sz="6200" spc="430" dirty="0">
                <a:solidFill>
                  <a:srgbClr val="EC7703"/>
                </a:solidFill>
              </a:rPr>
              <a:t>à</a:t>
            </a:r>
            <a:r>
              <a:rPr sz="6200" spc="-145" dirty="0">
                <a:solidFill>
                  <a:srgbClr val="EC7703"/>
                </a:solidFill>
              </a:rPr>
              <a:t> </a:t>
            </a:r>
            <a:r>
              <a:rPr sz="6200" spc="275" dirty="0">
                <a:solidFill>
                  <a:srgbClr val="EC7703"/>
                </a:solidFill>
              </a:rPr>
              <a:t>la</a:t>
            </a:r>
            <a:r>
              <a:rPr sz="6200" spc="-145" dirty="0">
                <a:solidFill>
                  <a:srgbClr val="EC7703"/>
                </a:solidFill>
              </a:rPr>
              <a:t> </a:t>
            </a:r>
            <a:r>
              <a:rPr sz="6200" spc="480" dirty="0">
                <a:solidFill>
                  <a:srgbClr val="EC7703"/>
                </a:solidFill>
              </a:rPr>
              <a:t>rencontre</a:t>
            </a:r>
            <a:r>
              <a:rPr sz="6200" spc="-145" dirty="0">
                <a:solidFill>
                  <a:srgbClr val="EC7703"/>
                </a:solidFill>
              </a:rPr>
              <a:t> </a:t>
            </a:r>
            <a:r>
              <a:rPr sz="6200" spc="585" dirty="0">
                <a:solidFill>
                  <a:srgbClr val="EC7703"/>
                </a:solidFill>
              </a:rPr>
              <a:t>des</a:t>
            </a:r>
            <a:r>
              <a:rPr sz="6200" spc="-145" dirty="0">
                <a:solidFill>
                  <a:srgbClr val="EC7703"/>
                </a:solidFill>
              </a:rPr>
              <a:t> </a:t>
            </a:r>
            <a:r>
              <a:rPr sz="6200" spc="555" dirty="0">
                <a:solidFill>
                  <a:srgbClr val="EC7703"/>
                </a:solidFill>
              </a:rPr>
              <a:t>lycées</a:t>
            </a:r>
            <a:endParaRPr sz="6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1958811"/>
            <a:ext cx="13944600" cy="923330"/>
          </a:xfrm>
        </p:spPr>
        <p:txBody>
          <a:bodyPr/>
          <a:lstStyle/>
          <a:p>
            <a:r>
              <a:rPr lang="fr-FR" dirty="0"/>
              <a:t>CAPACITES D’ACCUEIL MMOP 2022-2023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2158418"/>
              </p:ext>
            </p:extLst>
          </p:nvPr>
        </p:nvGraphicFramePr>
        <p:xfrm>
          <a:off x="2438399" y="2882141"/>
          <a:ext cx="13639801" cy="430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62926493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255010688"/>
                    </a:ext>
                  </a:extLst>
                </a:gridCol>
                <a:gridCol w="1547335">
                  <a:extLst>
                    <a:ext uri="{9D8B030D-6E8A-4147-A177-3AD203B41FA5}">
                      <a16:colId xmlns:a16="http://schemas.microsoft.com/office/drawing/2014/main" val="3984389435"/>
                    </a:ext>
                  </a:extLst>
                </a:gridCol>
                <a:gridCol w="1759924">
                  <a:extLst>
                    <a:ext uri="{9D8B030D-6E8A-4147-A177-3AD203B41FA5}">
                      <a16:colId xmlns:a16="http://schemas.microsoft.com/office/drawing/2014/main" val="2362602291"/>
                    </a:ext>
                  </a:extLst>
                </a:gridCol>
                <a:gridCol w="2761860">
                  <a:extLst>
                    <a:ext uri="{9D8B030D-6E8A-4147-A177-3AD203B41FA5}">
                      <a16:colId xmlns:a16="http://schemas.microsoft.com/office/drawing/2014/main" val="3477720336"/>
                    </a:ext>
                  </a:extLst>
                </a:gridCol>
                <a:gridCol w="3379682">
                  <a:extLst>
                    <a:ext uri="{9D8B030D-6E8A-4147-A177-3AD203B41FA5}">
                      <a16:colId xmlns:a16="http://schemas.microsoft.com/office/drawing/2014/main" val="1328704742"/>
                    </a:ext>
                  </a:extLst>
                </a:gridCol>
              </a:tblGrid>
              <a:tr h="1055077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RENTREE</a:t>
                      </a:r>
                      <a:r>
                        <a:rPr lang="fr-FR" sz="2700" baseline="0" dirty="0"/>
                        <a:t> 2022</a:t>
                      </a:r>
                      <a:endParaRPr lang="fr-F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LA2= L2</a:t>
                      </a:r>
                    </a:p>
                    <a:p>
                      <a:pPr algn="ctr"/>
                      <a:r>
                        <a:rPr lang="fr-FR" sz="2700" dirty="0"/>
                        <a:t>+option</a:t>
                      </a:r>
                      <a:r>
                        <a:rPr lang="fr-FR" sz="2700" baseline="0" dirty="0"/>
                        <a:t> santé</a:t>
                      </a:r>
                      <a:endParaRPr lang="fr-F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PASS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LAS</a:t>
                      </a:r>
                      <a:r>
                        <a:rPr lang="fr-FR" sz="2700" baseline="0" dirty="0"/>
                        <a:t>  1</a:t>
                      </a:r>
                      <a:endParaRPr lang="fr-F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PASSERELLES</a:t>
                      </a:r>
                    </a:p>
                    <a:p>
                      <a:pPr algn="ctr"/>
                      <a:r>
                        <a:rPr lang="fr-FR" sz="2700" dirty="0"/>
                        <a:t>ETRANGERS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TOTAL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341482185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MEDECINE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72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123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36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15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246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888591391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PHARMACIE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28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43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13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6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92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306451910"/>
                  </a:ext>
                </a:extLst>
              </a:tr>
              <a:tr h="738554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ONDOTOLOGIE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9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16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5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0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30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563072406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MAIEUTIQUE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8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14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4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1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27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996014686"/>
                  </a:ext>
                </a:extLst>
              </a:tr>
              <a:tr h="427892"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TOTAL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117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198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58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22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700" dirty="0"/>
                        <a:t>395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59841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98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2678101"/>
            <a:ext cx="11439525" cy="6580505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03"/>
            <a:ext cx="11442700" cy="1649730"/>
          </a:xfrm>
          <a:custGeom>
            <a:avLst/>
            <a:gdLst/>
            <a:ahLst/>
            <a:cxnLst/>
            <a:rect l="l" t="t" r="r" b="b"/>
            <a:pathLst>
              <a:path w="11442700" h="1649730">
                <a:moveTo>
                  <a:pt x="0" y="0"/>
                </a:moveTo>
                <a:lnTo>
                  <a:pt x="11442698" y="0"/>
                </a:lnTo>
                <a:lnTo>
                  <a:pt x="11442698" y="1649397"/>
                </a:lnTo>
                <a:lnTo>
                  <a:pt x="0" y="164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3703" y="2920011"/>
            <a:ext cx="9789795" cy="3309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600"/>
              </a:lnSpc>
              <a:spcBef>
                <a:spcPts val="100"/>
              </a:spcBef>
            </a:pPr>
            <a:r>
              <a:rPr sz="5650" spc="530" dirty="0"/>
              <a:t>L</a:t>
            </a:r>
            <a:r>
              <a:rPr lang="fr-FR" sz="5650" spc="530" dirty="0"/>
              <a:t>a réforme des BUT</a:t>
            </a:r>
            <a:br>
              <a:rPr lang="fr-FR" sz="5650" spc="530" dirty="0"/>
            </a:br>
            <a:br>
              <a:rPr lang="fr-FR" sz="5650" spc="530" dirty="0"/>
            </a:br>
            <a:r>
              <a:rPr lang="fr-FR" sz="4000" spc="530" dirty="0"/>
              <a:t>Patrick </a:t>
            </a:r>
            <a:r>
              <a:rPr lang="fr-FR" sz="4000" spc="530" dirty="0" err="1"/>
              <a:t>Danaudière</a:t>
            </a:r>
            <a:r>
              <a:rPr lang="fr-FR" sz="4000" spc="530" dirty="0"/>
              <a:t>-</a:t>
            </a:r>
            <a:br>
              <a:rPr lang="fr-FR" sz="4000" spc="530" dirty="0"/>
            </a:br>
            <a:r>
              <a:rPr lang="fr-FR" sz="4000" spc="530" dirty="0"/>
              <a:t>Directeur de l’IUT Dijon-Auxerre</a:t>
            </a:r>
            <a:endParaRPr sz="4000" dirty="0"/>
          </a:p>
        </p:txBody>
      </p:sp>
      <p:sp>
        <p:nvSpPr>
          <p:cNvPr id="6" name="object 6"/>
          <p:cNvSpPr/>
          <p:nvPr/>
        </p:nvSpPr>
        <p:spPr>
          <a:xfrm>
            <a:off x="10807731" y="757085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90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1296917"/>
            <a:ext cx="17262475" cy="8138505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9184" y="8016197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436C249-7E3A-424C-A818-32BF62D1ED5F}"/>
              </a:ext>
            </a:extLst>
          </p:cNvPr>
          <p:cNvSpPr txBox="1">
            <a:spLocks/>
          </p:cNvSpPr>
          <p:nvPr/>
        </p:nvSpPr>
        <p:spPr>
          <a:xfrm>
            <a:off x="-2" y="1829713"/>
            <a:ext cx="17262474" cy="6896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>
                <a:solidFill>
                  <a:schemeClr val="tx1"/>
                </a:solidFill>
              </a:rPr>
              <a:t>Le Programme National : </a:t>
            </a:r>
          </a:p>
          <a:p>
            <a:pPr marL="977900" indent="-528638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</a:rPr>
              <a:t>Cadrage national de l’organisation générale et des compétences visées par les spécialités et les parcours,</a:t>
            </a:r>
          </a:p>
          <a:p>
            <a:pPr marL="977900" indent="-528638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</a:rPr>
              <a:t>Maquette définie nationalement pour 2/3 du programme tout en laissant la possibilité d’une adaptation locale votée en CFVU,</a:t>
            </a:r>
          </a:p>
          <a:p>
            <a:pPr marL="977900" indent="-528638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</a:rPr>
              <a:t>Volume horaire de 1800 heures (tertiaire) ou 2000 heures (secondaire),</a:t>
            </a:r>
          </a:p>
          <a:p>
            <a:pPr marL="977900" indent="-528638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</a:rPr>
              <a:t>600 heures de projets et 22 à 26 semaines de stage</a:t>
            </a:r>
          </a:p>
          <a:p>
            <a:pPr marL="977900" indent="-528638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</a:rPr>
              <a:t>En moyenne : 28 heures d’enseignement + 7 heures de projet par semaine,</a:t>
            </a:r>
          </a:p>
          <a:p>
            <a:pPr marL="977900" indent="-528638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chemeClr val="tx1"/>
                </a:solidFill>
              </a:rPr>
              <a:t>50% des heures étudiants seront consacrées aux enseignements pratiques et aux mises en situations professionnelles.</a:t>
            </a:r>
          </a:p>
        </p:txBody>
      </p:sp>
    </p:spTree>
    <p:extLst>
      <p:ext uri="{BB962C8B-B14F-4D97-AF65-F5344CB8AC3E}">
        <p14:creationId xmlns:p14="http://schemas.microsoft.com/office/powerpoint/2010/main" val="164199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1296917"/>
            <a:ext cx="17262475" cy="7961690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3249" y="785341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29578E-7DAC-4C2E-B11D-EFA5EF751FE8}"/>
              </a:ext>
            </a:extLst>
          </p:cNvPr>
          <p:cNvSpPr/>
          <p:nvPr/>
        </p:nvSpPr>
        <p:spPr>
          <a:xfrm>
            <a:off x="457200" y="2019300"/>
            <a:ext cx="1607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4400" dirty="0"/>
              <a:t>Un B.U.T. est défini par une spécialité (mention) et un parcours.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4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4400" dirty="0"/>
              <a:t>Une spécialité (avec un parcours) sera définie par 4 à 6 blocs de compétences finales.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4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4400" dirty="0"/>
              <a:t>Chaque spécialité de B.U.T. est composée de 1 à 5 parcours, tous définis sur le plan national.</a:t>
            </a:r>
          </a:p>
        </p:txBody>
      </p:sp>
    </p:spTree>
    <p:extLst>
      <p:ext uri="{BB962C8B-B14F-4D97-AF65-F5344CB8AC3E}">
        <p14:creationId xmlns:p14="http://schemas.microsoft.com/office/powerpoint/2010/main" val="87216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1296917"/>
            <a:ext cx="17262475" cy="7961690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3249" y="785341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015C11F-9ABD-461B-80DD-31BF3EA71BB4}"/>
              </a:ext>
            </a:extLst>
          </p:cNvPr>
          <p:cNvSpPr txBox="1">
            <a:spLocks/>
          </p:cNvSpPr>
          <p:nvPr/>
        </p:nvSpPr>
        <p:spPr>
          <a:xfrm>
            <a:off x="2096071" y="1340381"/>
            <a:ext cx="4896147" cy="809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b="1" dirty="0">
                <a:solidFill>
                  <a:schemeClr val="tx1"/>
                </a:solidFill>
              </a:rPr>
              <a:t>Parcours type 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DE1763-9FED-44DE-BB88-F1CBD0AFC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87237"/>
            <a:ext cx="16611600" cy="77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3115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88896"/>
            <a:ext cx="17262475" cy="7961690"/>
          </a:xfrm>
          <a:custGeom>
            <a:avLst/>
            <a:gdLst/>
            <a:ahLst/>
            <a:cxnLst/>
            <a:rect b="b" l="l" r="r" t="t"/>
            <a:pathLst>
              <a:path h="6580505" w="1143952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chemeClr val="bg1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5176C3E-DA58-4EBF-81F1-0C98AF3D445F}"/>
              </a:ext>
            </a:extLst>
          </p:cNvPr>
          <p:cNvSpPr txBox="1">
            <a:spLocks/>
          </p:cNvSpPr>
          <p:nvPr/>
        </p:nvSpPr>
        <p:spPr>
          <a:xfrm>
            <a:off x="2039798" y="1310682"/>
            <a:ext cx="4132402" cy="1013418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457200" eaLnBrk="1" hangingPunct="1" latinLnBrk="0" rtl="0">
              <a:spcBef>
                <a:spcPct val="0"/>
              </a:spcBef>
              <a:buNone/>
              <a:defRPr kern="1200" sz="5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b="1" dirty="0" lang="fr-FR" sz="4400"/>
              <a:t>Parcours type 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5AB845-7264-47EC-B060-7BB95C149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88"/>
          <a:stretch/>
        </p:blipFill>
        <p:spPr>
          <a:xfrm>
            <a:off x="381001" y="2025198"/>
            <a:ext cx="16436476" cy="677590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843249" y="7853419"/>
            <a:ext cx="1419225" cy="1419225"/>
          </a:xfrm>
          <a:custGeom>
            <a:avLst/>
            <a:gdLst/>
            <a:ahLst/>
            <a:cxnLst/>
            <a:rect b="b" l="l" r="r" t="t"/>
            <a:pathLst>
              <a:path h="1419225" w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bIns="0" lIns="0" rIns="0" rtlCol="0" tIns="0" wrap="square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2837828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1296917"/>
            <a:ext cx="17262475" cy="7961690"/>
          </a:xfrm>
          <a:custGeom>
            <a:avLst/>
            <a:gdLst/>
            <a:ahLst/>
            <a:cxnLst/>
            <a:rect b="b" l="l" r="r" t="t"/>
            <a:pathLst>
              <a:path h="6580505" w="1143952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chemeClr val="bg1"/>
          </a:solidFill>
        </p:spPr>
        <p:txBody>
          <a:bodyPr bIns="0" lIns="0" rIns="0" rtlCol="0" tIns="0" wrap="square"/>
          <a:lstStyle/>
          <a:p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BAEAAC-0F29-478B-9E8F-3F3714778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"/>
          <a:stretch/>
        </p:blipFill>
        <p:spPr>
          <a:xfrm>
            <a:off x="-2" y="1833486"/>
            <a:ext cx="16769725" cy="704711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A497061-D00D-434E-A245-76D541BB7B2C}"/>
              </a:ext>
            </a:extLst>
          </p:cNvPr>
          <p:cNvSpPr txBox="1">
            <a:spLocks/>
          </p:cNvSpPr>
          <p:nvPr/>
        </p:nvSpPr>
        <p:spPr>
          <a:xfrm>
            <a:off x="2039798" y="1310682"/>
            <a:ext cx="4132402" cy="1013418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457200" eaLnBrk="1" hangingPunct="1" latinLnBrk="0" rtl="0">
              <a:spcBef>
                <a:spcPct val="0"/>
              </a:spcBef>
              <a:buNone/>
              <a:defRPr kern="1200" sz="5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b="1" dirty="0" lang="fr-FR" sz="4400"/>
              <a:t>Parcours type 2</a:t>
            </a:r>
          </a:p>
        </p:txBody>
      </p:sp>
      <p:sp>
        <p:nvSpPr>
          <p:cNvPr id="6" name="object 6"/>
          <p:cNvSpPr/>
          <p:nvPr/>
        </p:nvSpPr>
        <p:spPr>
          <a:xfrm>
            <a:off x="15843249" y="7853419"/>
            <a:ext cx="1419225" cy="1419225"/>
          </a:xfrm>
          <a:custGeom>
            <a:avLst/>
            <a:gdLst/>
            <a:ahLst/>
            <a:cxnLst/>
            <a:rect b="b" l="l" r="r" t="t"/>
            <a:pathLst>
              <a:path h="1419225" w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bIns="0" lIns="0" rIns="0" rtlCol="0" tIns="0" wrap="square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561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1296917"/>
            <a:ext cx="17262475" cy="7961690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3249" y="785341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72D409-0CA8-41EE-8548-296B35A8F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70980"/>
            <a:ext cx="16383000" cy="7497452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D865FA9-648D-4F90-A8E8-85DDA4AC0D95}"/>
              </a:ext>
            </a:extLst>
          </p:cNvPr>
          <p:cNvSpPr txBox="1">
            <a:spLocks/>
          </p:cNvSpPr>
          <p:nvPr/>
        </p:nvSpPr>
        <p:spPr>
          <a:xfrm>
            <a:off x="2039798" y="1310682"/>
            <a:ext cx="4132402" cy="1013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b="1" dirty="0"/>
              <a:t>Parcours type 3</a:t>
            </a:r>
          </a:p>
        </p:txBody>
      </p:sp>
    </p:spTree>
    <p:extLst>
      <p:ext uri="{BB962C8B-B14F-4D97-AF65-F5344CB8AC3E}">
        <p14:creationId xmlns:p14="http://schemas.microsoft.com/office/powerpoint/2010/main" val="387522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1296917"/>
            <a:ext cx="17262475" cy="7961690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E25C1C4-C33C-4538-A418-8CB0AD7271CA}"/>
              </a:ext>
            </a:extLst>
          </p:cNvPr>
          <p:cNvSpPr txBox="1">
            <a:spLocks/>
          </p:cNvSpPr>
          <p:nvPr/>
        </p:nvSpPr>
        <p:spPr>
          <a:xfrm>
            <a:off x="0" y="1296917"/>
            <a:ext cx="17262474" cy="1077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400" b="1" dirty="0"/>
              <a:t>La structure générale du référentiel de formation et d’évaluation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9F68E9-C6F8-450E-A111-84A4CA5E3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47900"/>
            <a:ext cx="16154400" cy="659401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843249" y="785341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14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1296917"/>
            <a:ext cx="17262475" cy="7961690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3249" y="785341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4AD5976-C6B9-4BB3-82B1-C2E0FCE7488E}"/>
              </a:ext>
            </a:extLst>
          </p:cNvPr>
          <p:cNvSpPr txBox="1">
            <a:spLocks/>
          </p:cNvSpPr>
          <p:nvPr/>
        </p:nvSpPr>
        <p:spPr>
          <a:xfrm>
            <a:off x="2554824" y="1610100"/>
            <a:ext cx="12761376" cy="74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/>
              <a:t>Le référentiel de formation et d’évaluation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E8D6E4-8350-47AA-A923-0F83A2793F6A}"/>
              </a:ext>
            </a:extLst>
          </p:cNvPr>
          <p:cNvSpPr txBox="1">
            <a:spLocks/>
          </p:cNvSpPr>
          <p:nvPr/>
        </p:nvSpPr>
        <p:spPr>
          <a:xfrm>
            <a:off x="2209800" y="2857500"/>
            <a:ext cx="14201775" cy="55816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chemeClr val="tx1"/>
                </a:solidFill>
              </a:rPr>
              <a:t>Les conditions de validation :</a:t>
            </a:r>
          </a:p>
          <a:p>
            <a:pPr marL="977900" indent="-625475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tx1"/>
                </a:solidFill>
              </a:rPr>
              <a:t>Une UE est définitivement acquise et capitalisable dès lors que la moyenne obtenue est égale ou supérieure à 10. </a:t>
            </a:r>
          </a:p>
          <a:p>
            <a:r>
              <a:rPr lang="fr-FR" sz="4000" b="1" dirty="0">
                <a:solidFill>
                  <a:schemeClr val="tx1"/>
                </a:solidFill>
              </a:rPr>
              <a:t>La compensation :</a:t>
            </a:r>
          </a:p>
          <a:p>
            <a:pPr marL="977900" indent="-625475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tx1"/>
                </a:solidFill>
              </a:rPr>
              <a:t>Respectant le principe de progressivité, la compensation s’effectue au sein de chaque UE ainsi qu’au sein de chaque regroupement cohérent d’UE.</a:t>
            </a:r>
          </a:p>
          <a:p>
            <a:r>
              <a:rPr lang="fr-FR" sz="4000" b="1" dirty="0">
                <a:solidFill>
                  <a:schemeClr val="tx1"/>
                </a:solidFill>
              </a:rPr>
              <a:t>Les règles de progression :</a:t>
            </a:r>
          </a:p>
          <a:p>
            <a:pPr marL="977900" indent="-625475"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chemeClr val="tx1"/>
                </a:solidFill>
              </a:rPr>
              <a:t>Durant la totalité du cursus conduisant au B.U.T., l'étudiant ne peut être autorisé à redoubler plus d’une fois un semestre et dans la limite de 4 redoublements. </a:t>
            </a:r>
          </a:p>
        </p:txBody>
      </p:sp>
    </p:spTree>
    <p:extLst>
      <p:ext uri="{BB962C8B-B14F-4D97-AF65-F5344CB8AC3E}">
        <p14:creationId xmlns:p14="http://schemas.microsoft.com/office/powerpoint/2010/main" val="53816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634" y="1028700"/>
            <a:ext cx="16363950" cy="8229600"/>
          </a:xfrm>
          <a:custGeom>
            <a:avLst/>
            <a:gdLst/>
            <a:ahLst/>
            <a:cxnLst/>
            <a:rect l="l" t="t" r="r" b="b"/>
            <a:pathLst>
              <a:path w="16363950" h="8229600">
                <a:moveTo>
                  <a:pt x="0" y="0"/>
                </a:moveTo>
                <a:lnTo>
                  <a:pt x="16363949" y="0"/>
                </a:lnTo>
                <a:lnTo>
                  <a:pt x="1636394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98659" y="7909428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1019175" y="0"/>
                </a:moveTo>
                <a:lnTo>
                  <a:pt x="1019175" y="1019174"/>
                </a:lnTo>
                <a:lnTo>
                  <a:pt x="0" y="1019174"/>
                </a:lnTo>
                <a:lnTo>
                  <a:pt x="1019175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731" y="1360080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0" y="0"/>
                </a:moveTo>
                <a:lnTo>
                  <a:pt x="1019174" y="0"/>
                </a:lnTo>
                <a:lnTo>
                  <a:pt x="1019174" y="101917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0980" y="0"/>
            <a:ext cx="5657850" cy="1028700"/>
          </a:xfrm>
          <a:custGeom>
            <a:avLst/>
            <a:gdLst/>
            <a:ahLst/>
            <a:cxnLst/>
            <a:rect l="l" t="t" r="r" b="b"/>
            <a:pathLst>
              <a:path w="5657850" h="1028700">
                <a:moveTo>
                  <a:pt x="0" y="0"/>
                </a:moveTo>
                <a:lnTo>
                  <a:pt x="5657849" y="0"/>
                </a:lnTo>
                <a:lnTo>
                  <a:pt x="565784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7658" y="369040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81257" y="1362135"/>
            <a:ext cx="887031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700" spc="465" dirty="0">
                <a:solidFill>
                  <a:srgbClr val="EC7703"/>
                </a:solidFill>
              </a:rPr>
              <a:t>Déroulé</a:t>
            </a:r>
            <a:r>
              <a:rPr sz="6700" spc="-150" dirty="0">
                <a:solidFill>
                  <a:srgbClr val="EC7703"/>
                </a:solidFill>
              </a:rPr>
              <a:t> </a:t>
            </a:r>
            <a:r>
              <a:rPr sz="6700" spc="515" dirty="0">
                <a:solidFill>
                  <a:srgbClr val="EC7703"/>
                </a:solidFill>
              </a:rPr>
              <a:t>de</a:t>
            </a:r>
            <a:r>
              <a:rPr sz="6700" spc="-150" dirty="0">
                <a:solidFill>
                  <a:srgbClr val="EC7703"/>
                </a:solidFill>
              </a:rPr>
              <a:t> </a:t>
            </a:r>
            <a:r>
              <a:rPr sz="6700" spc="300" dirty="0">
                <a:solidFill>
                  <a:srgbClr val="EC7703"/>
                </a:solidFill>
              </a:rPr>
              <a:t>la</a:t>
            </a:r>
            <a:r>
              <a:rPr sz="6700" spc="-145" dirty="0">
                <a:solidFill>
                  <a:srgbClr val="EC7703"/>
                </a:solidFill>
              </a:rPr>
              <a:t> </a:t>
            </a:r>
            <a:r>
              <a:rPr sz="6700" spc="475" dirty="0">
                <a:solidFill>
                  <a:srgbClr val="EC7703"/>
                </a:solidFill>
              </a:rPr>
              <a:t>matinée</a:t>
            </a:r>
            <a:endParaRPr sz="6700" dirty="0"/>
          </a:p>
        </p:txBody>
      </p:sp>
      <p:sp>
        <p:nvSpPr>
          <p:cNvPr id="9" name="object 9"/>
          <p:cNvSpPr/>
          <p:nvPr/>
        </p:nvSpPr>
        <p:spPr>
          <a:xfrm>
            <a:off x="2007658" y="4723765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07658" y="5791199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7658" y="6844241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45870" y="3492351"/>
            <a:ext cx="12915900" cy="4957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800" spc="245" dirty="0">
                <a:solidFill>
                  <a:srgbClr val="252920"/>
                </a:solidFill>
                <a:latin typeface="Calibri"/>
                <a:cs typeface="Calibri"/>
              </a:rPr>
              <a:t>1)La </a:t>
            </a:r>
            <a:r>
              <a:rPr lang="fr-FR" sz="3800" spc="-30" dirty="0">
                <a:solidFill>
                  <a:srgbClr val="252920"/>
                </a:solidFill>
                <a:latin typeface="Calibri"/>
                <a:cs typeface="Calibri"/>
              </a:rPr>
              <a:t>réforme des études de santé</a:t>
            </a:r>
            <a:endParaRPr sz="3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75"/>
              </a:spcBef>
            </a:pPr>
            <a:r>
              <a:rPr lang="fr-FR" sz="3800" spc="254" dirty="0">
                <a:solidFill>
                  <a:srgbClr val="252920"/>
                </a:solidFill>
                <a:latin typeface="Calibri"/>
                <a:cs typeface="Calibri"/>
              </a:rPr>
              <a:t>2) La réforme des BUT (</a:t>
            </a:r>
            <a:r>
              <a:rPr lang="fr-FR" sz="3800" spc="254" dirty="0" err="1">
                <a:solidFill>
                  <a:srgbClr val="252920"/>
                </a:solidFill>
                <a:latin typeface="Calibri"/>
                <a:cs typeface="Calibri"/>
              </a:rPr>
              <a:t>Bachelor</a:t>
            </a:r>
            <a:r>
              <a:rPr lang="fr-FR" sz="3800" spc="254" dirty="0">
                <a:solidFill>
                  <a:srgbClr val="252920"/>
                </a:solidFill>
                <a:latin typeface="Calibri"/>
                <a:cs typeface="Calibri"/>
              </a:rPr>
              <a:t> Universitaire de Technologie)</a:t>
            </a:r>
            <a:endParaRPr sz="3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5"/>
              </a:spcBef>
            </a:pPr>
            <a:r>
              <a:rPr lang="fr-FR" sz="3800" spc="245" dirty="0">
                <a:solidFill>
                  <a:srgbClr val="252920"/>
                </a:solidFill>
                <a:latin typeface="Calibri"/>
                <a:cs typeface="Calibri"/>
              </a:rPr>
              <a:t>3) Organisation et fonctionnement de</a:t>
            </a:r>
            <a:r>
              <a:rPr lang="fr-FR" sz="38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lang="fr-FR" sz="3800" spc="-40" dirty="0" err="1">
                <a:solidFill>
                  <a:srgbClr val="252920"/>
                </a:solidFill>
                <a:latin typeface="Calibri"/>
                <a:cs typeface="Calibri"/>
              </a:rPr>
              <a:t>Parcousup</a:t>
            </a:r>
            <a:r>
              <a:rPr lang="fr-FR" sz="3800" spc="-40" dirty="0">
                <a:solidFill>
                  <a:srgbClr val="252920"/>
                </a:solidFill>
                <a:latin typeface="Calibri"/>
                <a:cs typeface="Calibri"/>
              </a:rPr>
              <a:t> à l’</a:t>
            </a:r>
            <a:r>
              <a:rPr lang="fr-FR" sz="3800" spc="-40" dirty="0" err="1">
                <a:solidFill>
                  <a:srgbClr val="252920"/>
                </a:solidFill>
                <a:latin typeface="Calibri"/>
                <a:cs typeface="Calibri"/>
              </a:rPr>
              <a:t>uB</a:t>
            </a:r>
            <a:endParaRPr lang="fr-FR" sz="3800" spc="-40" dirty="0">
              <a:solidFill>
                <a:srgbClr val="25292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5"/>
              </a:spcBef>
            </a:pPr>
            <a:r>
              <a:rPr lang="fr-FR" sz="3800" spc="275" dirty="0">
                <a:solidFill>
                  <a:srgbClr val="252920"/>
                </a:solidFill>
                <a:latin typeface="Calibri"/>
                <a:cs typeface="Calibri"/>
              </a:rPr>
              <a:t>4) Poursuivre les rencontres : JPO, cours ouverts et réseaux des ambassadeurs</a:t>
            </a:r>
            <a:endParaRPr sz="3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0"/>
            <a:ext cx="17297401" cy="10286997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B69600C-C4E9-4E9A-96FF-4A119AEB9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02514"/>
              </p:ext>
            </p:extLst>
          </p:nvPr>
        </p:nvGraphicFramePr>
        <p:xfrm>
          <a:off x="228600" y="0"/>
          <a:ext cx="16840206" cy="10286993"/>
        </p:xfrm>
        <a:graphic>
          <a:graphicData uri="http://schemas.openxmlformats.org/drawingml/2006/table">
            <a:tbl>
              <a:tblPr/>
              <a:tblGrid>
                <a:gridCol w="2087127">
                  <a:extLst>
                    <a:ext uri="{9D8B030D-6E8A-4147-A177-3AD203B41FA5}">
                      <a16:colId xmlns:a16="http://schemas.microsoft.com/office/drawing/2014/main" val="4178864092"/>
                    </a:ext>
                  </a:extLst>
                </a:gridCol>
                <a:gridCol w="629176">
                  <a:extLst>
                    <a:ext uri="{9D8B030D-6E8A-4147-A177-3AD203B41FA5}">
                      <a16:colId xmlns:a16="http://schemas.microsoft.com/office/drawing/2014/main" val="3835770262"/>
                    </a:ext>
                  </a:extLst>
                </a:gridCol>
                <a:gridCol w="798403">
                  <a:extLst>
                    <a:ext uri="{9D8B030D-6E8A-4147-A177-3AD203B41FA5}">
                      <a16:colId xmlns:a16="http://schemas.microsoft.com/office/drawing/2014/main" val="2296802953"/>
                    </a:ext>
                  </a:extLst>
                </a:gridCol>
                <a:gridCol w="412218">
                  <a:extLst>
                    <a:ext uri="{9D8B030D-6E8A-4147-A177-3AD203B41FA5}">
                      <a16:colId xmlns:a16="http://schemas.microsoft.com/office/drawing/2014/main" val="6820503"/>
                    </a:ext>
                  </a:extLst>
                </a:gridCol>
                <a:gridCol w="412218">
                  <a:extLst>
                    <a:ext uri="{9D8B030D-6E8A-4147-A177-3AD203B41FA5}">
                      <a16:colId xmlns:a16="http://schemas.microsoft.com/office/drawing/2014/main" val="3385494487"/>
                    </a:ext>
                  </a:extLst>
                </a:gridCol>
                <a:gridCol w="412218">
                  <a:extLst>
                    <a:ext uri="{9D8B030D-6E8A-4147-A177-3AD203B41FA5}">
                      <a16:colId xmlns:a16="http://schemas.microsoft.com/office/drawing/2014/main" val="2286461459"/>
                    </a:ext>
                  </a:extLst>
                </a:gridCol>
                <a:gridCol w="412218">
                  <a:extLst>
                    <a:ext uri="{9D8B030D-6E8A-4147-A177-3AD203B41FA5}">
                      <a16:colId xmlns:a16="http://schemas.microsoft.com/office/drawing/2014/main" val="294072955"/>
                    </a:ext>
                  </a:extLst>
                </a:gridCol>
                <a:gridCol w="412218">
                  <a:extLst>
                    <a:ext uri="{9D8B030D-6E8A-4147-A177-3AD203B41FA5}">
                      <a16:colId xmlns:a16="http://schemas.microsoft.com/office/drawing/2014/main" val="3018826277"/>
                    </a:ext>
                  </a:extLst>
                </a:gridCol>
                <a:gridCol w="412218">
                  <a:extLst>
                    <a:ext uri="{9D8B030D-6E8A-4147-A177-3AD203B41FA5}">
                      <a16:colId xmlns:a16="http://schemas.microsoft.com/office/drawing/2014/main" val="95624789"/>
                    </a:ext>
                  </a:extLst>
                </a:gridCol>
                <a:gridCol w="2087127">
                  <a:extLst>
                    <a:ext uri="{9D8B030D-6E8A-4147-A177-3AD203B41FA5}">
                      <a16:colId xmlns:a16="http://schemas.microsoft.com/office/drawing/2014/main" val="2351108161"/>
                    </a:ext>
                  </a:extLst>
                </a:gridCol>
                <a:gridCol w="282044">
                  <a:extLst>
                    <a:ext uri="{9D8B030D-6E8A-4147-A177-3AD203B41FA5}">
                      <a16:colId xmlns:a16="http://schemas.microsoft.com/office/drawing/2014/main" val="2157165909"/>
                    </a:ext>
                  </a:extLst>
                </a:gridCol>
                <a:gridCol w="433913">
                  <a:extLst>
                    <a:ext uri="{9D8B030D-6E8A-4147-A177-3AD203B41FA5}">
                      <a16:colId xmlns:a16="http://schemas.microsoft.com/office/drawing/2014/main" val="537122241"/>
                    </a:ext>
                  </a:extLst>
                </a:gridCol>
                <a:gridCol w="433913">
                  <a:extLst>
                    <a:ext uri="{9D8B030D-6E8A-4147-A177-3AD203B41FA5}">
                      <a16:colId xmlns:a16="http://schemas.microsoft.com/office/drawing/2014/main" val="2070203556"/>
                    </a:ext>
                  </a:extLst>
                </a:gridCol>
                <a:gridCol w="282044">
                  <a:extLst>
                    <a:ext uri="{9D8B030D-6E8A-4147-A177-3AD203B41FA5}">
                      <a16:colId xmlns:a16="http://schemas.microsoft.com/office/drawing/2014/main" val="2867410536"/>
                    </a:ext>
                  </a:extLst>
                </a:gridCol>
                <a:gridCol w="403541">
                  <a:extLst>
                    <a:ext uri="{9D8B030D-6E8A-4147-A177-3AD203B41FA5}">
                      <a16:colId xmlns:a16="http://schemas.microsoft.com/office/drawing/2014/main" val="586174769"/>
                    </a:ext>
                  </a:extLst>
                </a:gridCol>
                <a:gridCol w="477306">
                  <a:extLst>
                    <a:ext uri="{9D8B030D-6E8A-4147-A177-3AD203B41FA5}">
                      <a16:colId xmlns:a16="http://schemas.microsoft.com/office/drawing/2014/main" val="3408936381"/>
                    </a:ext>
                  </a:extLst>
                </a:gridCol>
                <a:gridCol w="477306">
                  <a:extLst>
                    <a:ext uri="{9D8B030D-6E8A-4147-A177-3AD203B41FA5}">
                      <a16:colId xmlns:a16="http://schemas.microsoft.com/office/drawing/2014/main" val="2697563974"/>
                    </a:ext>
                  </a:extLst>
                </a:gridCol>
                <a:gridCol w="451270">
                  <a:extLst>
                    <a:ext uri="{9D8B030D-6E8A-4147-A177-3AD203B41FA5}">
                      <a16:colId xmlns:a16="http://schemas.microsoft.com/office/drawing/2014/main" val="1468958450"/>
                    </a:ext>
                  </a:extLst>
                </a:gridCol>
                <a:gridCol w="451270">
                  <a:extLst>
                    <a:ext uri="{9D8B030D-6E8A-4147-A177-3AD203B41FA5}">
                      <a16:colId xmlns:a16="http://schemas.microsoft.com/office/drawing/2014/main" val="3719975518"/>
                    </a:ext>
                  </a:extLst>
                </a:gridCol>
                <a:gridCol w="282044">
                  <a:extLst>
                    <a:ext uri="{9D8B030D-6E8A-4147-A177-3AD203B41FA5}">
                      <a16:colId xmlns:a16="http://schemas.microsoft.com/office/drawing/2014/main" val="2859197019"/>
                    </a:ext>
                  </a:extLst>
                </a:gridCol>
                <a:gridCol w="282044">
                  <a:extLst>
                    <a:ext uri="{9D8B030D-6E8A-4147-A177-3AD203B41FA5}">
                      <a16:colId xmlns:a16="http://schemas.microsoft.com/office/drawing/2014/main" val="475719683"/>
                    </a:ext>
                  </a:extLst>
                </a:gridCol>
                <a:gridCol w="533715">
                  <a:extLst>
                    <a:ext uri="{9D8B030D-6E8A-4147-A177-3AD203B41FA5}">
                      <a16:colId xmlns:a16="http://schemas.microsoft.com/office/drawing/2014/main" val="3024939364"/>
                    </a:ext>
                  </a:extLst>
                </a:gridCol>
                <a:gridCol w="594463">
                  <a:extLst>
                    <a:ext uri="{9D8B030D-6E8A-4147-A177-3AD203B41FA5}">
                      <a16:colId xmlns:a16="http://schemas.microsoft.com/office/drawing/2014/main" val="3488251291"/>
                    </a:ext>
                  </a:extLst>
                </a:gridCol>
                <a:gridCol w="594463">
                  <a:extLst>
                    <a:ext uri="{9D8B030D-6E8A-4147-A177-3AD203B41FA5}">
                      <a16:colId xmlns:a16="http://schemas.microsoft.com/office/drawing/2014/main" val="3570670280"/>
                    </a:ext>
                  </a:extLst>
                </a:gridCol>
                <a:gridCol w="598801">
                  <a:extLst>
                    <a:ext uri="{9D8B030D-6E8A-4147-A177-3AD203B41FA5}">
                      <a16:colId xmlns:a16="http://schemas.microsoft.com/office/drawing/2014/main" val="444536558"/>
                    </a:ext>
                  </a:extLst>
                </a:gridCol>
                <a:gridCol w="598801">
                  <a:extLst>
                    <a:ext uri="{9D8B030D-6E8A-4147-A177-3AD203B41FA5}">
                      <a16:colId xmlns:a16="http://schemas.microsoft.com/office/drawing/2014/main" val="1794401135"/>
                    </a:ext>
                  </a:extLst>
                </a:gridCol>
                <a:gridCol w="512019">
                  <a:extLst>
                    <a:ext uri="{9D8B030D-6E8A-4147-A177-3AD203B41FA5}">
                      <a16:colId xmlns:a16="http://schemas.microsoft.com/office/drawing/2014/main" val="1287541209"/>
                    </a:ext>
                  </a:extLst>
                </a:gridCol>
                <a:gridCol w="394863">
                  <a:extLst>
                    <a:ext uri="{9D8B030D-6E8A-4147-A177-3AD203B41FA5}">
                      <a16:colId xmlns:a16="http://schemas.microsoft.com/office/drawing/2014/main" val="1314280299"/>
                    </a:ext>
                  </a:extLst>
                </a:gridCol>
                <a:gridCol w="394863">
                  <a:extLst>
                    <a:ext uri="{9D8B030D-6E8A-4147-A177-3AD203B41FA5}">
                      <a16:colId xmlns:a16="http://schemas.microsoft.com/office/drawing/2014/main" val="1416277365"/>
                    </a:ext>
                  </a:extLst>
                </a:gridCol>
                <a:gridCol w="286382">
                  <a:extLst>
                    <a:ext uri="{9D8B030D-6E8A-4147-A177-3AD203B41FA5}">
                      <a16:colId xmlns:a16="http://schemas.microsoft.com/office/drawing/2014/main" val="2976322173"/>
                    </a:ext>
                  </a:extLst>
                </a:gridCol>
              </a:tblGrid>
              <a:tr h="633201">
                <a:tc gridSpan="30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1</a:t>
                      </a: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63909"/>
                  </a:ext>
                </a:extLst>
              </a:tr>
              <a:tr h="210190"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r" fontAlgn="ctr"/>
                      <a:r>
                        <a:rPr lang="fr-FR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de B.U.T.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tertiaire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SAÉ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Ressources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697483"/>
                  </a:ext>
                </a:extLst>
              </a:tr>
              <a:tr h="216759"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Techniques de commercialisation</a:t>
                      </a:r>
                    </a:p>
                  </a:txBody>
                  <a:tcPr marL="1492" marR="1492" marT="1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SAÉ 1.01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S1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SAÉ 1.02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Vente S1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SAÉ 1.03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 commerciale S1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Portfolio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1.1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Fondamentaux de la communication commerciale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1.2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Ressources et culture numériques - 1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1.3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Environnement juridique de l'entreprise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1.4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Expression, communication et culture - 1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1.5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 A - Anglais du commerce - 1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1.6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 B du commerce - 1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1.7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Fondamentaux de la vente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1.8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Techniques quantitatives et représentations - 1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1.9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Fondamentaux du marketing et comportement du consommateur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1.10 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Études marketing - 1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1.11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Environnement économique de l'entreprise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1.12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Rôle et organisation de l'entreprise sur son marché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1.13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Initiation à la conduite de projet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1.14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Eléments financiers de l'entreprise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Ressource 1.15</a:t>
                      </a:r>
                      <a:b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PPP - 1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092756"/>
                  </a:ext>
                </a:extLst>
              </a:tr>
              <a:tr h="181290"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730831"/>
                  </a:ext>
                </a:extLst>
              </a:tr>
              <a:tr h="3783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Compétence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Niveau de la compétence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Composantes essentielles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Apprentissages critiques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6622"/>
                  </a:ext>
                </a:extLst>
              </a:tr>
              <a:tr h="37571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1.1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1.MARKETING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 1 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Construire une offre commerciale simple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En analysant les contextes économiques, juridiques, commerciaux et financiers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en évaluant les principaux acteurs de l'offre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 en quantifiant la demande et en appréciant le comportement du consommateur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 en analysant les ressources et compétences de l'entreprise 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en élaborant un mix adapté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 en adoptant une posture citoyenne, éthique et écologique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analyser l'environnement d'une entreprise en repérant et appréciant les sources d'informations (fiabilité et pertinence)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27799"/>
                  </a:ext>
                </a:extLst>
              </a:tr>
              <a:tr h="3757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mettre en oeuvre une étude de marché dans un environnement simple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77465"/>
                  </a:ext>
                </a:extLst>
              </a:tr>
              <a:tr h="323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 choisir une cible et un positionnement en fonction de la segmentation du marché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36683"/>
                  </a:ext>
                </a:extLst>
              </a:tr>
              <a:tr h="3757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 concevoir une offre cohérente et éthique en termes de produits, de prix, de distribution et de communication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03628"/>
                  </a:ext>
                </a:extLst>
              </a:tr>
              <a:tr h="1996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928307"/>
                  </a:ext>
                </a:extLst>
              </a:tr>
              <a:tr h="1996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691660"/>
                  </a:ext>
                </a:extLst>
              </a:tr>
              <a:tr h="2482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62999"/>
                  </a:ext>
                </a:extLst>
              </a:tr>
              <a:tr h="2049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258052"/>
                  </a:ext>
                </a:extLst>
              </a:tr>
              <a:tr h="2101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Coefficients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683524"/>
                  </a:ext>
                </a:extLst>
              </a:tr>
              <a:tr h="48344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1.2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VENTE 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Niv 1 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Préparer un entretien de vente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 En respectant l’ordre des étapes de la négociation commerciale et une démarche éthique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 en élaborant les documents commerciaux adaptés à la situation commerciale et dans le respect de la réglementation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 en utilisant de façon efficace des indicateurs de performance fixés par l’organisation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 en  prospectant à l'aide d'outils adaptés 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 en adaptant sa communication verbale et non verbale à la situation commerciale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2.1 préparer un plan de découverte qui permette de profiler le client et découvrir ses besoins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562860"/>
                  </a:ext>
                </a:extLst>
              </a:tr>
              <a:tr h="4308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2.2 concevoir un argumentaire de vente qui permette de proposer une solution adaptée aux besoins du client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453365"/>
                  </a:ext>
                </a:extLst>
              </a:tr>
              <a:tr h="323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2.3 concevoir des OAV efficaces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28563"/>
                  </a:ext>
                </a:extLst>
              </a:tr>
              <a:tr h="323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2.4 évaluer la performance commerciale au moyen d'indicateurs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745563"/>
                  </a:ext>
                </a:extLst>
              </a:tr>
              <a:tr h="323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2.5 recourir aux techniques adaptées à la démarche de prospection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28020"/>
                  </a:ext>
                </a:extLst>
              </a:tr>
              <a:tr h="323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2.6 recourir aux codes d'expression spécifiques et professionnels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23087"/>
                  </a:ext>
                </a:extLst>
              </a:tr>
              <a:tr h="1996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546676"/>
                  </a:ext>
                </a:extLst>
              </a:tr>
              <a:tr h="2732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99027"/>
                  </a:ext>
                </a:extLst>
              </a:tr>
              <a:tr h="2101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Coefficients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80274"/>
                  </a:ext>
                </a:extLst>
              </a:tr>
              <a:tr h="324729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 1.3</a:t>
                      </a:r>
                    </a:p>
                  </a:txBody>
                  <a:tcPr marL="1492" marR="1492" marT="149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COMMUNICATION COMMERCIALE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 1 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Structurer un plan de communication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 En élaborant une stratégie de communication en cohérence avec le mix 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 en utilisant les outils de la communication commerciale adaptés à la demande et aux contraintes de l'organisation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 en produisant des supports de communication efficaces et qualitatifs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  en respectant la règlementation en vigueur 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3.1 identifier les cibles et objectifs de communication en tenant compte de la cohérence du mix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52782"/>
                  </a:ext>
                </a:extLst>
              </a:tr>
              <a:tr h="3247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3.2 analyser de manière pertinente les moyens de communication commerciale (médias, hors médias, médias sociaux)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97427"/>
                  </a:ext>
                </a:extLst>
              </a:tr>
              <a:tr h="3247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3.3 élaborer des supports simples (Imprimé Sans Adresse, affiches, dossier de sponsoring, ...)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855477"/>
                  </a:ext>
                </a:extLst>
              </a:tr>
              <a:tr h="3231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3.4 analyser les indicateurs post campagne (impact, efficacité)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43187"/>
                  </a:ext>
                </a:extLst>
              </a:tr>
              <a:tr h="1996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8801"/>
                  </a:ext>
                </a:extLst>
              </a:tr>
              <a:tr h="1996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609004"/>
                  </a:ext>
                </a:extLst>
              </a:tr>
              <a:tr h="19968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87617"/>
                  </a:ext>
                </a:extLst>
              </a:tr>
              <a:tr h="2049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15118"/>
                  </a:ext>
                </a:extLst>
              </a:tr>
              <a:tr h="1917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Coefficients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542122"/>
                  </a:ext>
                </a:extLst>
              </a:tr>
              <a:tr h="191799"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Coef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77842"/>
                  </a:ext>
                </a:extLst>
              </a:tr>
              <a:tr h="190520"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horaire hors projet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122515"/>
                  </a:ext>
                </a:extLst>
              </a:tr>
              <a:tr h="204936"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dont TP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598309"/>
                  </a:ext>
                </a:extLst>
              </a:tr>
              <a:tr h="191799"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Heures de Projet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813422"/>
                  </a:ext>
                </a:extLst>
              </a:tr>
              <a:tr h="191799"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horaire avec projet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92" marR="1492" marT="1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2" marR="1492" marT="1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91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938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2" y="1310954"/>
            <a:ext cx="17262475" cy="7961690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3249" y="785341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2180A59D-FB33-4E9C-A759-924368785D5E}"/>
              </a:ext>
            </a:extLst>
          </p:cNvPr>
          <p:cNvSpPr txBox="1"/>
          <p:nvPr/>
        </p:nvSpPr>
        <p:spPr>
          <a:xfrm>
            <a:off x="-2" y="1562100"/>
            <a:ext cx="17262474" cy="5721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algn="ctr">
              <a:lnSpc>
                <a:spcPts val="4400"/>
              </a:lnSpc>
              <a:tabLst>
                <a:tab pos="2546350" algn="l"/>
              </a:tabLst>
            </a:pPr>
            <a:r>
              <a:rPr lang="fr-FR" sz="4400" b="1" baseline="0" dirty="0">
                <a:latin typeface="Barlow SemiBold"/>
                <a:cs typeface="Barlow SemiBold"/>
              </a:rPr>
              <a:t>20 </a:t>
            </a:r>
            <a:r>
              <a:rPr lang="fr-FR" sz="4400" b="1" baseline="0" dirty="0" err="1">
                <a:latin typeface="Barlow SemiBold"/>
                <a:cs typeface="Barlow SemiBold"/>
              </a:rPr>
              <a:t>BUTs</a:t>
            </a:r>
            <a:r>
              <a:rPr lang="fr-FR" sz="4400" b="1" baseline="0" dirty="0">
                <a:latin typeface="Barlow SemiBold"/>
                <a:cs typeface="Barlow SemiBold"/>
              </a:rPr>
              <a:t> déclinés en </a:t>
            </a:r>
            <a:r>
              <a:rPr lang="fr-FR" sz="4400" b="1" dirty="0">
                <a:latin typeface="Barlow SemiBold"/>
                <a:cs typeface="Barlow SemiBold"/>
              </a:rPr>
              <a:t>53 parcours en région Bourgogne Franche-Comté</a:t>
            </a:r>
            <a:endParaRPr sz="4400" baseline="0" dirty="0">
              <a:latin typeface="Barlow SemiBold"/>
              <a:cs typeface="Barlow SemiBold"/>
            </a:endParaRP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D6CEB8A0-2FEC-479B-87AB-FFB3BA3BB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776039"/>
              </p:ext>
            </p:extLst>
          </p:nvPr>
        </p:nvGraphicFramePr>
        <p:xfrm>
          <a:off x="603249" y="2294762"/>
          <a:ext cx="15240000" cy="694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12941275" imgH="5899069" progId="Excel.Sheet.12">
                  <p:embed/>
                </p:oleObj>
              </mc:Choice>
              <mc:Fallback>
                <p:oleObj name="Worksheet" r:id="rId4" imgW="12941275" imgH="58990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249" y="2294762"/>
                        <a:ext cx="15240000" cy="694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998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1296917"/>
            <a:ext cx="17262475" cy="7961690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3249" y="785341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31797C43-9634-4CBB-B38F-42EA8540D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321943"/>
              </p:ext>
            </p:extLst>
          </p:nvPr>
        </p:nvGraphicFramePr>
        <p:xfrm>
          <a:off x="12032" y="2552700"/>
          <a:ext cx="16861024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4" imgW="12064951" imgH="4089429" progId="Excel.Sheet.12">
                  <p:embed/>
                </p:oleObj>
              </mc:Choice>
              <mc:Fallback>
                <p:oleObj name="Worksheet" r:id="rId4" imgW="12064951" imgH="40894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32" y="2552700"/>
                        <a:ext cx="16861024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ject 18">
            <a:extLst>
              <a:ext uri="{FF2B5EF4-FFF2-40B4-BE49-F238E27FC236}">
                <a16:creationId xmlns:a16="http://schemas.microsoft.com/office/drawing/2014/main" id="{F9BD26D4-A3A4-4226-A215-D4F92F398EB2}"/>
              </a:ext>
            </a:extLst>
          </p:cNvPr>
          <p:cNvSpPr txBox="1"/>
          <p:nvPr/>
        </p:nvSpPr>
        <p:spPr>
          <a:xfrm>
            <a:off x="-2" y="1562100"/>
            <a:ext cx="17262474" cy="5721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algn="ctr">
              <a:lnSpc>
                <a:spcPts val="4400"/>
              </a:lnSpc>
              <a:tabLst>
                <a:tab pos="2546350" algn="l"/>
              </a:tabLst>
            </a:pPr>
            <a:r>
              <a:rPr lang="fr-FR" sz="4400" b="1" baseline="0" dirty="0">
                <a:latin typeface="Barlow SemiBold"/>
                <a:cs typeface="Barlow SemiBold"/>
              </a:rPr>
              <a:t>20 </a:t>
            </a:r>
            <a:r>
              <a:rPr lang="fr-FR" sz="4400" b="1" baseline="0" dirty="0" err="1">
                <a:latin typeface="Barlow SemiBold"/>
                <a:cs typeface="Barlow SemiBold"/>
              </a:rPr>
              <a:t>BUTs</a:t>
            </a:r>
            <a:r>
              <a:rPr lang="fr-FR" sz="4400" b="1" baseline="0" dirty="0">
                <a:latin typeface="Barlow SemiBold"/>
                <a:cs typeface="Barlow SemiBold"/>
              </a:rPr>
              <a:t> déclinés en </a:t>
            </a:r>
            <a:r>
              <a:rPr lang="fr-FR" sz="4400" b="1" dirty="0">
                <a:latin typeface="Barlow SemiBold"/>
                <a:cs typeface="Barlow SemiBold"/>
              </a:rPr>
              <a:t>53 parcours en région Bourgogne Franche-Comté</a:t>
            </a:r>
            <a:endParaRPr sz="4400" baseline="0" dirty="0">
              <a:latin typeface="Barlow SemiBold"/>
              <a:cs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26920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1296917"/>
            <a:ext cx="17262475" cy="7961690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3249" y="785341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567B5A81-1234-41B6-A548-FC26973C9190}"/>
              </a:ext>
            </a:extLst>
          </p:cNvPr>
          <p:cNvSpPr txBox="1"/>
          <p:nvPr/>
        </p:nvSpPr>
        <p:spPr>
          <a:xfrm>
            <a:off x="-2" y="1562100"/>
            <a:ext cx="17262474" cy="5721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algn="ctr">
              <a:lnSpc>
                <a:spcPts val="4400"/>
              </a:lnSpc>
              <a:tabLst>
                <a:tab pos="2546350" algn="l"/>
              </a:tabLst>
            </a:pPr>
            <a:r>
              <a:rPr lang="fr-FR" sz="4400" b="1" baseline="0" dirty="0">
                <a:latin typeface="Barlow SemiBold"/>
                <a:cs typeface="Barlow SemiBold"/>
              </a:rPr>
              <a:t>20 </a:t>
            </a:r>
            <a:r>
              <a:rPr lang="fr-FR" sz="4400" b="1" baseline="0" dirty="0" err="1">
                <a:latin typeface="Barlow SemiBold"/>
                <a:cs typeface="Barlow SemiBold"/>
              </a:rPr>
              <a:t>BUTs</a:t>
            </a:r>
            <a:r>
              <a:rPr lang="fr-FR" sz="4400" b="1" baseline="0" dirty="0">
                <a:latin typeface="Barlow SemiBold"/>
                <a:cs typeface="Barlow SemiBold"/>
              </a:rPr>
              <a:t> déclinés en </a:t>
            </a:r>
            <a:r>
              <a:rPr lang="fr-FR" sz="4400" b="1" dirty="0">
                <a:latin typeface="Barlow SemiBold"/>
                <a:cs typeface="Barlow SemiBold"/>
              </a:rPr>
              <a:t>53 parcours en région Bourgogne Franche-Comté</a:t>
            </a:r>
            <a:endParaRPr sz="4400" baseline="0" dirty="0">
              <a:latin typeface="Barlow SemiBold"/>
              <a:cs typeface="Barlow SemiBold"/>
            </a:endParaRP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FDD21D41-0D0D-462D-B55C-9F3CCCBA7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83057"/>
              </p:ext>
            </p:extLst>
          </p:nvPr>
        </p:nvGraphicFramePr>
        <p:xfrm>
          <a:off x="1" y="2400793"/>
          <a:ext cx="17262471" cy="541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4" imgW="12941275" imgH="4057716" progId="Excel.Sheet.12">
                  <p:embed/>
                </p:oleObj>
              </mc:Choice>
              <mc:Fallback>
                <p:oleObj name="Worksheet" r:id="rId4" imgW="12941275" imgH="40577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2400793"/>
                        <a:ext cx="17262471" cy="5412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847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1296917"/>
            <a:ext cx="17262475" cy="7961690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3249" y="785341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567B5A81-1234-41B6-A548-FC26973C9190}"/>
              </a:ext>
            </a:extLst>
          </p:cNvPr>
          <p:cNvSpPr txBox="1"/>
          <p:nvPr/>
        </p:nvSpPr>
        <p:spPr>
          <a:xfrm>
            <a:off x="-2" y="1562100"/>
            <a:ext cx="17262474" cy="5721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algn="ctr">
              <a:lnSpc>
                <a:spcPts val="4400"/>
              </a:lnSpc>
              <a:tabLst>
                <a:tab pos="2546350" algn="l"/>
              </a:tabLst>
            </a:pPr>
            <a:r>
              <a:rPr lang="fr-FR" sz="4400" b="1" baseline="0" dirty="0">
                <a:latin typeface="Barlow SemiBold"/>
                <a:cs typeface="Barlow SemiBold"/>
              </a:rPr>
              <a:t>20 </a:t>
            </a:r>
            <a:r>
              <a:rPr lang="fr-FR" sz="4400" b="1" baseline="0" dirty="0" err="1">
                <a:latin typeface="Barlow SemiBold"/>
                <a:cs typeface="Barlow SemiBold"/>
              </a:rPr>
              <a:t>BUTs</a:t>
            </a:r>
            <a:r>
              <a:rPr lang="fr-FR" sz="4400" b="1" baseline="0" dirty="0">
                <a:latin typeface="Barlow SemiBold"/>
                <a:cs typeface="Barlow SemiBold"/>
              </a:rPr>
              <a:t> déclinés en </a:t>
            </a:r>
            <a:r>
              <a:rPr lang="fr-FR" sz="4400" b="1" dirty="0">
                <a:latin typeface="Barlow SemiBold"/>
                <a:cs typeface="Barlow SemiBold"/>
              </a:rPr>
              <a:t>53 parcours en région Bourgogne Franche-Comté</a:t>
            </a:r>
            <a:endParaRPr sz="4400" baseline="0" dirty="0">
              <a:latin typeface="Barlow SemiBold"/>
              <a:cs typeface="Barlow SemiBold"/>
            </a:endParaRP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D6E0D1A-099F-480A-A3BF-286B5F59C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019223"/>
              </p:ext>
            </p:extLst>
          </p:nvPr>
        </p:nvGraphicFramePr>
        <p:xfrm>
          <a:off x="20053" y="2656909"/>
          <a:ext cx="17274910" cy="518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4" imgW="12064951" imgH="3619676" progId="Excel.Sheet.12">
                  <p:embed/>
                </p:oleObj>
              </mc:Choice>
              <mc:Fallback>
                <p:oleObj name="Worksheet" r:id="rId4" imgW="12064951" imgH="36196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53" y="2656909"/>
                        <a:ext cx="17274910" cy="5182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449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2678101"/>
            <a:ext cx="11439525" cy="6580505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03"/>
            <a:ext cx="11442700" cy="1649730"/>
          </a:xfrm>
          <a:custGeom>
            <a:avLst/>
            <a:gdLst/>
            <a:ahLst/>
            <a:cxnLst/>
            <a:rect l="l" t="t" r="r" b="b"/>
            <a:pathLst>
              <a:path w="11442700" h="1649730">
                <a:moveTo>
                  <a:pt x="0" y="0"/>
                </a:moveTo>
                <a:lnTo>
                  <a:pt x="11442698" y="0"/>
                </a:lnTo>
                <a:lnTo>
                  <a:pt x="11442698" y="1649397"/>
                </a:lnTo>
                <a:lnTo>
                  <a:pt x="0" y="164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3703" y="2920011"/>
            <a:ext cx="9789795" cy="3087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600"/>
              </a:lnSpc>
              <a:spcBef>
                <a:spcPts val="100"/>
              </a:spcBef>
            </a:pPr>
            <a:r>
              <a:rPr lang="fr-FR" sz="6000" spc="245" dirty="0"/>
              <a:t>Organisation et fonctionnement de</a:t>
            </a:r>
            <a:r>
              <a:rPr lang="fr-FR" sz="6000" spc="-40" dirty="0"/>
              <a:t> </a:t>
            </a:r>
            <a:r>
              <a:rPr lang="fr-FR" sz="6000" spc="-40" dirty="0" err="1"/>
              <a:t>Parcousup</a:t>
            </a:r>
            <a:r>
              <a:rPr lang="fr-FR" sz="6000" spc="-40" dirty="0"/>
              <a:t> à l’</a:t>
            </a:r>
            <a:r>
              <a:rPr lang="fr-FR" sz="6000" spc="-40" dirty="0" err="1"/>
              <a:t>uB</a:t>
            </a:r>
            <a:endParaRPr sz="4000" dirty="0"/>
          </a:p>
        </p:txBody>
      </p:sp>
      <p:sp>
        <p:nvSpPr>
          <p:cNvPr id="6" name="object 6"/>
          <p:cNvSpPr/>
          <p:nvPr/>
        </p:nvSpPr>
        <p:spPr>
          <a:xfrm>
            <a:off x="10807731" y="757085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256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9965" y="0"/>
            <a:ext cx="4598035" cy="10287000"/>
          </a:xfrm>
          <a:custGeom>
            <a:avLst/>
            <a:gdLst/>
            <a:ahLst/>
            <a:cxnLst/>
            <a:rect l="l" t="t" r="r" b="b"/>
            <a:pathLst>
              <a:path w="4598034" h="10287000">
                <a:moveTo>
                  <a:pt x="0" y="0"/>
                </a:moveTo>
                <a:lnTo>
                  <a:pt x="0" y="10286999"/>
                </a:lnTo>
                <a:lnTo>
                  <a:pt x="4597925" y="10286999"/>
                </a:lnTo>
                <a:lnTo>
                  <a:pt x="45979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20842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9" y="0"/>
                </a:lnTo>
                <a:lnTo>
                  <a:pt x="5714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5217" y="3399365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8597" y="4287910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8597" y="5377518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597" y="6194433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8597" y="7011349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0762" y="562002"/>
            <a:ext cx="1135062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500" spc="425" dirty="0">
                <a:solidFill>
                  <a:srgbClr val="EC7703"/>
                </a:solidFill>
              </a:rPr>
              <a:t>Rappels généraux sur </a:t>
            </a:r>
            <a:r>
              <a:rPr lang="fr-FR" sz="5500" spc="425" dirty="0" err="1">
                <a:solidFill>
                  <a:srgbClr val="EC7703"/>
                </a:solidFill>
              </a:rPr>
              <a:t>Parcousup</a:t>
            </a:r>
            <a:endParaRPr sz="5500" dirty="0"/>
          </a:p>
        </p:txBody>
      </p:sp>
      <p:sp>
        <p:nvSpPr>
          <p:cNvPr id="11" name="object 11"/>
          <p:cNvSpPr txBox="1"/>
          <p:nvPr/>
        </p:nvSpPr>
        <p:spPr>
          <a:xfrm>
            <a:off x="1966912" y="2948372"/>
            <a:ext cx="10823575" cy="9353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r>
              <a:rPr lang="fr-FR" sz="3500" dirty="0">
                <a:latin typeface="Calibri"/>
                <a:cs typeface="Calibri"/>
              </a:rPr>
              <a:t>Existence de filières sélectives et d’autres non sélectives</a:t>
            </a: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r>
              <a:rPr lang="fr-FR" sz="3500" dirty="0">
                <a:latin typeface="Calibri"/>
                <a:cs typeface="Calibri"/>
              </a:rPr>
              <a:t>Capacités d’accueil</a:t>
            </a: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r>
              <a:rPr lang="fr-FR" sz="3500" dirty="0">
                <a:latin typeface="Calibri"/>
                <a:cs typeface="Calibri"/>
              </a:rPr>
              <a:t>Rang de classement et rang d’appel</a:t>
            </a: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r>
              <a:rPr lang="fr-FR" sz="3500" dirty="0">
                <a:latin typeface="Calibri"/>
                <a:cs typeface="Calibri"/>
              </a:rPr>
              <a:t>Quotas de boursiers et de non résidents</a:t>
            </a: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r>
              <a:rPr lang="fr-FR" sz="3500" dirty="0">
                <a:latin typeface="Calibri"/>
                <a:cs typeface="Calibri"/>
              </a:rPr>
              <a:t>Filières en tension</a:t>
            </a: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r>
              <a:rPr lang="fr-FR" sz="3500" dirty="0">
                <a:latin typeface="Calibri"/>
                <a:cs typeface="Calibri"/>
              </a:rPr>
              <a:t>Rapport public ( attendus nationaux/attendus locaux)</a:t>
            </a: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r>
              <a:rPr lang="fr-FR" sz="3500" dirty="0">
                <a:latin typeface="Calibri"/>
                <a:cs typeface="Calibri"/>
              </a:rPr>
              <a:t>L’admission Oui-Si</a:t>
            </a: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r>
              <a:rPr lang="fr-FR" sz="3500" i="1" dirty="0">
                <a:latin typeface="Calibri"/>
                <a:cs typeface="Calibri"/>
              </a:rPr>
              <a:t>65000 candidatures pour environ 5000 places pour l’</a:t>
            </a:r>
            <a:r>
              <a:rPr lang="fr-FR" sz="3500" i="1" dirty="0" err="1">
                <a:latin typeface="Calibri"/>
                <a:cs typeface="Calibri"/>
              </a:rPr>
              <a:t>uB</a:t>
            </a:r>
            <a:endParaRPr lang="fr-FR" sz="3500" i="1" dirty="0">
              <a:latin typeface="Calibri"/>
              <a:cs typeface="Calibri"/>
            </a:endParaRP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endParaRPr lang="fr-FR" sz="3500" dirty="0">
              <a:latin typeface="Calibri"/>
              <a:cs typeface="Calibri"/>
            </a:endParaRP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endParaRPr lang="fr-FR" sz="3500" dirty="0">
              <a:latin typeface="Calibri"/>
              <a:cs typeface="Calibri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1162672" y="8039100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1155216" y="9000120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3431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041" y="-161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634" y="1028700"/>
            <a:ext cx="16689566" cy="8229600"/>
          </a:xfrm>
          <a:custGeom>
            <a:avLst/>
            <a:gdLst/>
            <a:ahLst/>
            <a:cxnLst/>
            <a:rect l="l" t="t" r="r" b="b"/>
            <a:pathLst>
              <a:path w="16363950" h="8229600">
                <a:moveTo>
                  <a:pt x="0" y="0"/>
                </a:moveTo>
                <a:lnTo>
                  <a:pt x="16363949" y="0"/>
                </a:lnTo>
                <a:lnTo>
                  <a:pt x="1636394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dirty="0"/>
          </a:p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998659" y="7909428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1019175" y="0"/>
                </a:moveTo>
                <a:lnTo>
                  <a:pt x="1019175" y="1019174"/>
                </a:lnTo>
                <a:lnTo>
                  <a:pt x="0" y="1019174"/>
                </a:lnTo>
                <a:lnTo>
                  <a:pt x="1019175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731" y="1360080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0" y="0"/>
                </a:moveTo>
                <a:lnTo>
                  <a:pt x="1019174" y="0"/>
                </a:lnTo>
                <a:lnTo>
                  <a:pt x="1019174" y="101917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0980" y="0"/>
            <a:ext cx="5657850" cy="1028700"/>
          </a:xfrm>
          <a:custGeom>
            <a:avLst/>
            <a:gdLst/>
            <a:ahLst/>
            <a:cxnLst/>
            <a:rect l="l" t="t" r="r" b="b"/>
            <a:pathLst>
              <a:path w="5657850" h="1028700">
                <a:moveTo>
                  <a:pt x="0" y="0"/>
                </a:moveTo>
                <a:lnTo>
                  <a:pt x="5657849" y="0"/>
                </a:lnTo>
                <a:lnTo>
                  <a:pt x="565784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81257" y="1362135"/>
            <a:ext cx="887031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6700" dirty="0">
                <a:solidFill>
                  <a:schemeClr val="tx1"/>
                </a:solidFill>
              </a:rPr>
              <a:t>5 Critères</a:t>
            </a:r>
            <a:endParaRPr sz="6700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76400" y="2540535"/>
            <a:ext cx="8915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fr-FR" sz="3600" dirty="0"/>
              <a:t>Résultats académiques </a:t>
            </a:r>
          </a:p>
          <a:p>
            <a:pPr marL="571500" indent="-571500" fontAlgn="base">
              <a:buFont typeface="Wingdings" panose="05000000000000000000" pitchFamily="2" charset="2"/>
              <a:buChar char="Ø"/>
            </a:pPr>
            <a:endParaRPr lang="fr-FR" sz="3600" dirty="0"/>
          </a:p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fr-FR" sz="3600" dirty="0"/>
              <a:t>Compétences académiques, acquis méthodologiques, savoir-faire </a:t>
            </a:r>
          </a:p>
          <a:p>
            <a:pPr marL="571500" indent="-571500" fontAlgn="base">
              <a:buFont typeface="Wingdings" panose="05000000000000000000" pitchFamily="2" charset="2"/>
              <a:buChar char="Ø"/>
            </a:pPr>
            <a:endParaRPr lang="fr-FR" sz="3600" dirty="0"/>
          </a:p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fr-FR" sz="3600" dirty="0"/>
              <a:t>Savoir-être </a:t>
            </a:r>
          </a:p>
          <a:p>
            <a:pPr marL="571500" indent="-571500" fontAlgn="base">
              <a:buFont typeface="Wingdings" panose="05000000000000000000" pitchFamily="2" charset="2"/>
              <a:buChar char="Ø"/>
            </a:pPr>
            <a:endParaRPr lang="fr-FR" sz="3600" dirty="0"/>
          </a:p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fr-FR" sz="3600" dirty="0"/>
              <a:t>Motivation </a:t>
            </a:r>
          </a:p>
          <a:p>
            <a:pPr marL="571500" indent="-571500" fontAlgn="base">
              <a:buFont typeface="Wingdings" panose="05000000000000000000" pitchFamily="2" charset="2"/>
              <a:buChar char="Ø"/>
            </a:pPr>
            <a:endParaRPr lang="fr-FR" sz="3600" dirty="0"/>
          </a:p>
          <a:p>
            <a:pPr marL="571500" indent="-571500" fontAlgn="base">
              <a:buFont typeface="Wingdings" panose="05000000000000000000" pitchFamily="2" charset="2"/>
              <a:buChar char="Ø"/>
            </a:pPr>
            <a:r>
              <a:rPr lang="fr-FR" sz="3600" dirty="0"/>
              <a:t>Engagement, activités et centre d'intérêts, réalisations péri ou extra-scolaires 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3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1733508" y="2682867"/>
            <a:ext cx="4724400" cy="5293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Degré d’importance des critères</a:t>
            </a:r>
          </a:p>
          <a:p>
            <a:endParaRPr lang="fr-FR" sz="2800" dirty="0"/>
          </a:p>
          <a:p>
            <a:pPr lvl="1"/>
            <a:r>
              <a:rPr lang="fr-FR" sz="4000" dirty="0"/>
              <a:t>Essentiel</a:t>
            </a:r>
          </a:p>
          <a:p>
            <a:pPr lvl="1"/>
            <a:r>
              <a:rPr lang="fr-FR" sz="4000" dirty="0"/>
              <a:t>Très important</a:t>
            </a:r>
          </a:p>
          <a:p>
            <a:pPr lvl="1"/>
            <a:r>
              <a:rPr lang="fr-FR" sz="4000" dirty="0"/>
              <a:t>Complémentaire</a:t>
            </a:r>
          </a:p>
          <a:p>
            <a:pPr lvl="1"/>
            <a:r>
              <a:rPr lang="fr-FR" sz="4000" dirty="0"/>
              <a:t>Important</a:t>
            </a:r>
          </a:p>
          <a:p>
            <a:pPr lvl="1"/>
            <a:r>
              <a:rPr lang="fr-FR" sz="4000" dirty="0"/>
              <a:t>Non communiqué 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5" name="Flèche vers le bas 14"/>
          <p:cNvSpPr/>
          <p:nvPr/>
        </p:nvSpPr>
        <p:spPr>
          <a:xfrm rot="10800000">
            <a:off x="11750298" y="4279523"/>
            <a:ext cx="508862" cy="2514600"/>
          </a:xfrm>
          <a:prstGeom prst="downArrow">
            <a:avLst/>
          </a:prstGeom>
          <a:gradFill>
            <a:gsLst>
              <a:gs pos="96000">
                <a:schemeClr val="accent3">
                  <a:tint val="50000"/>
                  <a:satMod val="300000"/>
                </a:schemeClr>
              </a:gs>
              <a:gs pos="42984">
                <a:srgbClr val="E0FDB6"/>
              </a:gs>
              <a:gs pos="2000">
                <a:schemeClr val="accent3">
                  <a:tint val="37000"/>
                  <a:satMod val="300000"/>
                </a:schemeClr>
              </a:gs>
              <a:gs pos="62354">
                <a:srgbClr val="EDFED3"/>
              </a:gs>
              <a:gs pos="75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295642" y="8577074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Plus de 30 licences accessibles via </a:t>
            </a:r>
            <a:r>
              <a:rPr lang="fr-FR" sz="2400" dirty="0" err="1"/>
              <a:t>Parcoursup</a:t>
            </a:r>
            <a:r>
              <a:rPr lang="fr-FR" sz="2400" dirty="0"/>
              <a:t> à l ’</a:t>
            </a:r>
            <a:r>
              <a:rPr lang="fr-FR" sz="2400" dirty="0" err="1"/>
              <a:t>uB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935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041" y="-161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634" y="1028700"/>
            <a:ext cx="16689566" cy="8229600"/>
          </a:xfrm>
          <a:custGeom>
            <a:avLst/>
            <a:gdLst/>
            <a:ahLst/>
            <a:cxnLst/>
            <a:rect l="l" t="t" r="r" b="b"/>
            <a:pathLst>
              <a:path w="16363950" h="8229600">
                <a:moveTo>
                  <a:pt x="0" y="0"/>
                </a:moveTo>
                <a:lnTo>
                  <a:pt x="16363949" y="0"/>
                </a:lnTo>
                <a:lnTo>
                  <a:pt x="1636394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fr-FR" dirty="0"/>
          </a:p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998659" y="7909428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1019175" y="0"/>
                </a:moveTo>
                <a:lnTo>
                  <a:pt x="1019175" y="1019174"/>
                </a:lnTo>
                <a:lnTo>
                  <a:pt x="0" y="1019174"/>
                </a:lnTo>
                <a:lnTo>
                  <a:pt x="1019175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731" y="1360080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0" y="0"/>
                </a:moveTo>
                <a:lnTo>
                  <a:pt x="1019174" y="0"/>
                </a:lnTo>
                <a:lnTo>
                  <a:pt x="1019174" y="101917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0980" y="0"/>
            <a:ext cx="5657850" cy="1028700"/>
          </a:xfrm>
          <a:custGeom>
            <a:avLst/>
            <a:gdLst/>
            <a:ahLst/>
            <a:cxnLst/>
            <a:rect l="l" t="t" r="r" b="b"/>
            <a:pathLst>
              <a:path w="5657850" h="1028700">
                <a:moveTo>
                  <a:pt x="0" y="0"/>
                </a:moveTo>
                <a:lnTo>
                  <a:pt x="5657849" y="0"/>
                </a:lnTo>
                <a:lnTo>
                  <a:pt x="565784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5822" y="1056571"/>
            <a:ext cx="887031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6700" dirty="0">
                <a:solidFill>
                  <a:schemeClr val="tx1"/>
                </a:solidFill>
              </a:rPr>
              <a:t>5 Critères</a:t>
            </a:r>
            <a:endParaRPr sz="6700" dirty="0">
              <a:solidFill>
                <a:schemeClr val="tx1"/>
              </a:solidFill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E79BEFBD-82E5-4C34-8874-6B34F1F6283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86200" y="1360080"/>
          <a:ext cx="7232630" cy="469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B1E814BD-DEA9-4F58-80C5-13D7740CF5C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85548" y="1714500"/>
          <a:ext cx="6064051" cy="370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4F0EC15C-4893-49B6-9CF6-6E2C25705EE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00302" y="6322030"/>
          <a:ext cx="3857625" cy="239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134C773C-A6A7-4C59-BB91-9817D6D7220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00176" y="6294837"/>
          <a:ext cx="4238625" cy="238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805A61A9-3516-4FB7-9001-A802BBC29A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567685" y="6357317"/>
          <a:ext cx="3895725" cy="234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795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041" y="-161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12634" y="1028700"/>
            <a:ext cx="16689566" cy="8229600"/>
          </a:xfrm>
          <a:custGeom>
            <a:avLst/>
            <a:gdLst/>
            <a:ahLst/>
            <a:cxnLst/>
            <a:rect l="l" t="t" r="r" b="b"/>
            <a:pathLst>
              <a:path w="16363950" h="8229600">
                <a:moveTo>
                  <a:pt x="0" y="0"/>
                </a:moveTo>
                <a:lnTo>
                  <a:pt x="16363949" y="0"/>
                </a:lnTo>
                <a:lnTo>
                  <a:pt x="1636394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fr-FR" sz="2400" b="1" dirty="0"/>
              <a:t>Droit - Science politique - Economie - Gestion </a:t>
            </a:r>
            <a:endParaRPr sz="2400" b="1" dirty="0"/>
          </a:p>
        </p:txBody>
      </p:sp>
      <p:sp>
        <p:nvSpPr>
          <p:cNvPr id="4" name="object 4"/>
          <p:cNvSpPr/>
          <p:nvPr/>
        </p:nvSpPr>
        <p:spPr>
          <a:xfrm>
            <a:off x="15998659" y="7909428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1019175" y="0"/>
                </a:moveTo>
                <a:lnTo>
                  <a:pt x="1019175" y="1019174"/>
                </a:lnTo>
                <a:lnTo>
                  <a:pt x="0" y="1019174"/>
                </a:lnTo>
                <a:lnTo>
                  <a:pt x="1019175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731" y="1360080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0" y="0"/>
                </a:moveTo>
                <a:lnTo>
                  <a:pt x="1019174" y="0"/>
                </a:lnTo>
                <a:lnTo>
                  <a:pt x="1019174" y="101917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0980" y="0"/>
            <a:ext cx="5657850" cy="1028700"/>
          </a:xfrm>
          <a:custGeom>
            <a:avLst/>
            <a:gdLst/>
            <a:ahLst/>
            <a:cxnLst/>
            <a:rect l="l" t="t" r="r" b="b"/>
            <a:pathLst>
              <a:path w="5657850" h="1028700">
                <a:moveTo>
                  <a:pt x="0" y="0"/>
                </a:moveTo>
                <a:lnTo>
                  <a:pt x="5657849" y="0"/>
                </a:lnTo>
                <a:lnTo>
                  <a:pt x="565784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1074134" y="1648148"/>
          <a:ext cx="11812945" cy="3409707"/>
        </p:xfrm>
        <a:graphic>
          <a:graphicData uri="http://schemas.openxmlformats.org/drawingml/2006/table">
            <a:tbl>
              <a:tblPr/>
              <a:tblGrid>
                <a:gridCol w="2091710">
                  <a:extLst>
                    <a:ext uri="{9D8B030D-6E8A-4147-A177-3AD203B41FA5}">
                      <a16:colId xmlns:a16="http://schemas.microsoft.com/office/drawing/2014/main" val="36658459"/>
                    </a:ext>
                  </a:extLst>
                </a:gridCol>
                <a:gridCol w="1518640">
                  <a:extLst>
                    <a:ext uri="{9D8B030D-6E8A-4147-A177-3AD203B41FA5}">
                      <a16:colId xmlns:a16="http://schemas.microsoft.com/office/drawing/2014/main" val="1056898619"/>
                    </a:ext>
                  </a:extLst>
                </a:gridCol>
                <a:gridCol w="1912920">
                  <a:extLst>
                    <a:ext uri="{9D8B030D-6E8A-4147-A177-3AD203B41FA5}">
                      <a16:colId xmlns:a16="http://schemas.microsoft.com/office/drawing/2014/main" val="404292216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149250254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78390833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23392528"/>
                    </a:ext>
                  </a:extLst>
                </a:gridCol>
              </a:tblGrid>
              <a:tr h="3983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Compétences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Savoir-être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Engagement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46580"/>
                  </a:ext>
                </a:extLst>
              </a:tr>
              <a:tr h="400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AES Dijon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87982"/>
                  </a:ext>
                </a:extLst>
              </a:tr>
              <a:tr h="400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AES Le Creusot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39490"/>
                  </a:ext>
                </a:extLst>
              </a:tr>
              <a:tr h="400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Droit CI FA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778546"/>
                  </a:ext>
                </a:extLst>
              </a:tr>
              <a:tr h="400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Droit Dijon Nevers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16484"/>
                  </a:ext>
                </a:extLst>
              </a:tr>
              <a:tr h="400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Droit prépa GED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451787"/>
                  </a:ext>
                </a:extLst>
              </a:tr>
              <a:tr h="400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36867"/>
                  </a:ext>
                </a:extLst>
              </a:tr>
              <a:tr h="400292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IAE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14953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075426" y="6086555"/>
          <a:ext cx="10713333" cy="2938704"/>
        </p:xfrm>
        <a:graphic>
          <a:graphicData uri="http://schemas.openxmlformats.org/drawingml/2006/table">
            <a:tbl>
              <a:tblPr/>
              <a:tblGrid>
                <a:gridCol w="2320966">
                  <a:extLst>
                    <a:ext uri="{9D8B030D-6E8A-4147-A177-3AD203B41FA5}">
                      <a16:colId xmlns:a16="http://schemas.microsoft.com/office/drawing/2014/main" val="2625163912"/>
                    </a:ext>
                  </a:extLst>
                </a:gridCol>
                <a:gridCol w="8392367">
                  <a:extLst>
                    <a:ext uri="{9D8B030D-6E8A-4147-A177-3AD203B41FA5}">
                      <a16:colId xmlns:a16="http://schemas.microsoft.com/office/drawing/2014/main" val="4161460816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AES Dijon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Enseignements scientifiques, Français, Histoire, Humanités, Langues, Mathématiques, SES, Techniques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791113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AES Le Creusot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Français, Histoire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719871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Droit CI FA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Français, Histoire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817228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Droit Dijon Nevers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Français, Histoire, Langues,  Mathématiques, Physique-Chimie, SVT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985694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Droit prépa GED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Français, Histoire, Mathématiques, Physique-Chimie, SVT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501414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générale, Enseignements scientifiques, Français, Histoire, Langues, Mathématiques, Philosophie, SES, TPE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987307"/>
                  </a:ext>
                </a:extLst>
              </a:tr>
              <a:tr h="3041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IAE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Enseignements scientifiques, Français, Histoire, Langues, Mathématiques, Philosophie, 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45797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295400" y="56007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Matières privilégiées </a:t>
            </a:r>
          </a:p>
        </p:txBody>
      </p:sp>
    </p:spTree>
    <p:extLst>
      <p:ext uri="{BB962C8B-B14F-4D97-AF65-F5344CB8AC3E}">
        <p14:creationId xmlns:p14="http://schemas.microsoft.com/office/powerpoint/2010/main" val="182627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2678101"/>
            <a:ext cx="11439525" cy="6580505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03"/>
            <a:ext cx="11442700" cy="1649730"/>
          </a:xfrm>
          <a:custGeom>
            <a:avLst/>
            <a:gdLst/>
            <a:ahLst/>
            <a:cxnLst/>
            <a:rect l="l" t="t" r="r" b="b"/>
            <a:pathLst>
              <a:path w="11442700" h="1649730">
                <a:moveTo>
                  <a:pt x="0" y="0"/>
                </a:moveTo>
                <a:lnTo>
                  <a:pt x="11442698" y="0"/>
                </a:lnTo>
                <a:lnTo>
                  <a:pt x="11442698" y="1649397"/>
                </a:lnTo>
                <a:lnTo>
                  <a:pt x="0" y="164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3703" y="2920011"/>
            <a:ext cx="9789795" cy="1943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600"/>
              </a:lnSpc>
              <a:spcBef>
                <a:spcPts val="100"/>
              </a:spcBef>
            </a:pPr>
            <a:r>
              <a:rPr sz="5650" spc="530" dirty="0"/>
              <a:t>L</a:t>
            </a:r>
            <a:r>
              <a:rPr lang="fr-FR" sz="5650" spc="530" dirty="0"/>
              <a:t>a réforme des études de santé</a:t>
            </a:r>
            <a:endParaRPr sz="5650" dirty="0"/>
          </a:p>
        </p:txBody>
      </p:sp>
      <p:sp>
        <p:nvSpPr>
          <p:cNvPr id="6" name="object 6"/>
          <p:cNvSpPr/>
          <p:nvPr/>
        </p:nvSpPr>
        <p:spPr>
          <a:xfrm>
            <a:off x="10807731" y="757085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041" y="-161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634" y="1028700"/>
            <a:ext cx="16689566" cy="8229600"/>
          </a:xfrm>
          <a:custGeom>
            <a:avLst/>
            <a:gdLst/>
            <a:ahLst/>
            <a:cxnLst/>
            <a:rect l="l" t="t" r="r" b="b"/>
            <a:pathLst>
              <a:path w="16363950" h="8229600">
                <a:moveTo>
                  <a:pt x="0" y="0"/>
                </a:moveTo>
                <a:lnTo>
                  <a:pt x="16363949" y="0"/>
                </a:lnTo>
                <a:lnTo>
                  <a:pt x="1636394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fr-FR" sz="2400" b="1" dirty="0"/>
              <a:t>Langues</a:t>
            </a:r>
            <a:endParaRPr sz="2400" b="1" dirty="0"/>
          </a:p>
        </p:txBody>
      </p:sp>
      <p:sp>
        <p:nvSpPr>
          <p:cNvPr id="4" name="object 4"/>
          <p:cNvSpPr/>
          <p:nvPr/>
        </p:nvSpPr>
        <p:spPr>
          <a:xfrm>
            <a:off x="15998659" y="7909428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1019175" y="0"/>
                </a:moveTo>
                <a:lnTo>
                  <a:pt x="1019175" y="1019174"/>
                </a:lnTo>
                <a:lnTo>
                  <a:pt x="0" y="1019174"/>
                </a:lnTo>
                <a:lnTo>
                  <a:pt x="1019175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731" y="1360080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0" y="0"/>
                </a:moveTo>
                <a:lnTo>
                  <a:pt x="1019174" y="0"/>
                </a:lnTo>
                <a:lnTo>
                  <a:pt x="1019174" y="101917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0980" y="0"/>
            <a:ext cx="5657850" cy="1028700"/>
          </a:xfrm>
          <a:custGeom>
            <a:avLst/>
            <a:gdLst/>
            <a:ahLst/>
            <a:cxnLst/>
            <a:rect l="l" t="t" r="r" b="b"/>
            <a:pathLst>
              <a:path w="5657850" h="1028700">
                <a:moveTo>
                  <a:pt x="0" y="0"/>
                </a:moveTo>
                <a:lnTo>
                  <a:pt x="5657849" y="0"/>
                </a:lnTo>
                <a:lnTo>
                  <a:pt x="565784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334057" y="1757422"/>
          <a:ext cx="15197436" cy="4072728"/>
        </p:xfrm>
        <a:graphic>
          <a:graphicData uri="http://schemas.openxmlformats.org/drawingml/2006/table">
            <a:tbl>
              <a:tblPr/>
              <a:tblGrid>
                <a:gridCol w="2804337">
                  <a:extLst>
                    <a:ext uri="{9D8B030D-6E8A-4147-A177-3AD203B41FA5}">
                      <a16:colId xmlns:a16="http://schemas.microsoft.com/office/drawing/2014/main" val="1202845184"/>
                    </a:ext>
                  </a:extLst>
                </a:gridCol>
                <a:gridCol w="2191463">
                  <a:extLst>
                    <a:ext uri="{9D8B030D-6E8A-4147-A177-3AD203B41FA5}">
                      <a16:colId xmlns:a16="http://schemas.microsoft.com/office/drawing/2014/main" val="651964187"/>
                    </a:ext>
                  </a:extLst>
                </a:gridCol>
                <a:gridCol w="2569301">
                  <a:extLst>
                    <a:ext uri="{9D8B030D-6E8A-4147-A177-3AD203B41FA5}">
                      <a16:colId xmlns:a16="http://schemas.microsoft.com/office/drawing/2014/main" val="3007302901"/>
                    </a:ext>
                  </a:extLst>
                </a:gridCol>
                <a:gridCol w="2569301">
                  <a:extLst>
                    <a:ext uri="{9D8B030D-6E8A-4147-A177-3AD203B41FA5}">
                      <a16:colId xmlns:a16="http://schemas.microsoft.com/office/drawing/2014/main" val="3870418808"/>
                    </a:ext>
                  </a:extLst>
                </a:gridCol>
                <a:gridCol w="2720437">
                  <a:extLst>
                    <a:ext uri="{9D8B030D-6E8A-4147-A177-3AD203B41FA5}">
                      <a16:colId xmlns:a16="http://schemas.microsoft.com/office/drawing/2014/main" val="3793451429"/>
                    </a:ext>
                  </a:extLst>
                </a:gridCol>
                <a:gridCol w="2342597">
                  <a:extLst>
                    <a:ext uri="{9D8B030D-6E8A-4147-A177-3AD203B41FA5}">
                      <a16:colId xmlns:a16="http://schemas.microsoft.com/office/drawing/2014/main" val="3427556692"/>
                    </a:ext>
                  </a:extLst>
                </a:gridCol>
              </a:tblGrid>
              <a:tr h="5090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Compétences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Savoir-être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Engagement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903524"/>
                  </a:ext>
                </a:extLst>
              </a:tr>
              <a:tr h="5090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00341"/>
                  </a:ext>
                </a:extLst>
              </a:tr>
              <a:tr h="5090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LLCER Anglais BI CI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885744"/>
                  </a:ext>
                </a:extLst>
              </a:tr>
              <a:tr h="5090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LLCER Allemand BI CI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083271"/>
                  </a:ext>
                </a:extLst>
              </a:tr>
              <a:tr h="5090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LLCER BI CI ang-esp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048900"/>
                  </a:ext>
                </a:extLst>
              </a:tr>
              <a:tr h="5090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LLCER Métier langues All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125952"/>
                  </a:ext>
                </a:extLst>
              </a:tr>
              <a:tr h="5090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LLCER Métier langues Ang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60390"/>
                  </a:ext>
                </a:extLst>
              </a:tr>
              <a:tr h="5090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LLCER Métier langues Esp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902494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2155805" y="7392188"/>
          <a:ext cx="12268200" cy="609600"/>
        </p:xfrm>
        <a:graphic>
          <a:graphicData uri="http://schemas.openxmlformats.org/drawingml/2006/table">
            <a:tbl>
              <a:tblPr/>
              <a:tblGrid>
                <a:gridCol w="2657816">
                  <a:extLst>
                    <a:ext uri="{9D8B030D-6E8A-4147-A177-3AD203B41FA5}">
                      <a16:colId xmlns:a16="http://schemas.microsoft.com/office/drawing/2014/main" val="1442104081"/>
                    </a:ext>
                  </a:extLst>
                </a:gridCol>
                <a:gridCol w="9610384">
                  <a:extLst>
                    <a:ext uri="{9D8B030D-6E8A-4147-A177-3AD203B41FA5}">
                      <a16:colId xmlns:a16="http://schemas.microsoft.com/office/drawing/2014/main" val="22340442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Droit, Français, Langues, Littéraires, Histoire, Philosophie, 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242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LLCER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Français, Géopolitique, Histoire, Humanités, Langues, Philosophie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48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361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041" y="-161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634" y="1028700"/>
            <a:ext cx="16689566" cy="8229600"/>
          </a:xfrm>
          <a:custGeom>
            <a:avLst/>
            <a:gdLst/>
            <a:ahLst/>
            <a:cxnLst/>
            <a:rect l="l" t="t" r="r" b="b"/>
            <a:pathLst>
              <a:path w="16363950" h="8229600">
                <a:moveTo>
                  <a:pt x="0" y="0"/>
                </a:moveTo>
                <a:lnTo>
                  <a:pt x="16363949" y="0"/>
                </a:lnTo>
                <a:lnTo>
                  <a:pt x="1636394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fr-FR" sz="2400" b="1" dirty="0"/>
              <a:t>Lettres - Sciences du langage - Arts</a:t>
            </a:r>
            <a:endParaRPr sz="2400" b="1" dirty="0"/>
          </a:p>
        </p:txBody>
      </p:sp>
      <p:sp>
        <p:nvSpPr>
          <p:cNvPr id="4" name="object 4"/>
          <p:cNvSpPr/>
          <p:nvPr/>
        </p:nvSpPr>
        <p:spPr>
          <a:xfrm>
            <a:off x="15998659" y="7909428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1019175" y="0"/>
                </a:moveTo>
                <a:lnTo>
                  <a:pt x="1019175" y="1019174"/>
                </a:lnTo>
                <a:lnTo>
                  <a:pt x="0" y="1019174"/>
                </a:lnTo>
                <a:lnTo>
                  <a:pt x="1019175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731" y="1360080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0" y="0"/>
                </a:moveTo>
                <a:lnTo>
                  <a:pt x="1019174" y="0"/>
                </a:lnTo>
                <a:lnTo>
                  <a:pt x="1019174" y="101917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0980" y="0"/>
            <a:ext cx="5657850" cy="1028700"/>
          </a:xfrm>
          <a:custGeom>
            <a:avLst/>
            <a:gdLst/>
            <a:ahLst/>
            <a:cxnLst/>
            <a:rect l="l" t="t" r="r" b="b"/>
            <a:pathLst>
              <a:path w="5657850" h="1028700">
                <a:moveTo>
                  <a:pt x="0" y="0"/>
                </a:moveTo>
                <a:lnTo>
                  <a:pt x="5657849" y="0"/>
                </a:lnTo>
                <a:lnTo>
                  <a:pt x="565784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1295400" y="1485900"/>
          <a:ext cx="12672996" cy="4648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144315886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400823747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117037720"/>
                    </a:ext>
                  </a:extLst>
                </a:gridCol>
                <a:gridCol w="2101720">
                  <a:extLst>
                    <a:ext uri="{9D8B030D-6E8A-4147-A177-3AD203B41FA5}">
                      <a16:colId xmlns:a16="http://schemas.microsoft.com/office/drawing/2014/main" val="3273464659"/>
                    </a:ext>
                  </a:extLst>
                </a:gridCol>
                <a:gridCol w="2268202">
                  <a:extLst>
                    <a:ext uri="{9D8B030D-6E8A-4147-A177-3AD203B41FA5}">
                      <a16:colId xmlns:a16="http://schemas.microsoft.com/office/drawing/2014/main" val="1302562794"/>
                    </a:ext>
                  </a:extLst>
                </a:gridCol>
                <a:gridCol w="2007049">
                  <a:extLst>
                    <a:ext uri="{9D8B030D-6E8A-4147-A177-3AD203B41FA5}">
                      <a16:colId xmlns:a16="http://schemas.microsoft.com/office/drawing/2014/main" val="3443382020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Compétences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Savoir-être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Engagement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6054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Lettres BI CI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794158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Lettres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6312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Musicologie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741798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langages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8081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 com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4813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Philosophie BI CI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76507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Philosophie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091458"/>
                  </a:ext>
                </a:extLst>
              </a:tr>
            </a:tbl>
          </a:graphicData>
        </a:graphic>
      </p:graphicFrame>
      <p:sp>
        <p:nvSpPr>
          <p:cNvPr id="13" name="AutoShape 1" descr="data:image/png;base64,iVBORw0KGgoAAAANSUhEUgAAABQAAAAQCAYAAAAWGF8bAAAAAXNSR0IArs4c6QAAAARnQU1BAACxjwv8YQUAAAAJcEhZcwAADsMAAA7DAcdvqGQAAACRSURBVDhPrY6BEsAQDEP76T7Nn21Np4YR3PSuosQTCSFcJ9uAT8lvLYB9k4hYj+5bpQkNlqZVKE3o6XBivQCdJ4RhA0oT2roJpQldd6DThK4fqGrv3TShAbRjjAMg6vUXwAEMBkwJnPd63ntXAFH1ZYY41M8wq7Z+KE1oq0O9CQxFE1amBGSfQzPwZOvHJ0vkBlz8WQm1WHdZAAAAAElFTkSuQmCCAAAAAA==">
            <a:extLst>
              <a:ext uri="{FF2B5EF4-FFF2-40B4-BE49-F238E27FC236}">
                <a16:creationId xmlns:a16="http://schemas.microsoft.com/office/drawing/2014/main" id="{A3AD3272-6AFE-4360-AF6E-7067A2F7D0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47356" y="52887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600200" y="7095601"/>
          <a:ext cx="11658600" cy="1920240"/>
        </p:xfrm>
        <a:graphic>
          <a:graphicData uri="http://schemas.openxmlformats.org/drawingml/2006/table">
            <a:tbl>
              <a:tblPr/>
              <a:tblGrid>
                <a:gridCol w="2525751">
                  <a:extLst>
                    <a:ext uri="{9D8B030D-6E8A-4147-A177-3AD203B41FA5}">
                      <a16:colId xmlns:a16="http://schemas.microsoft.com/office/drawing/2014/main" val="2415725179"/>
                    </a:ext>
                  </a:extLst>
                </a:gridCol>
                <a:gridCol w="9132849">
                  <a:extLst>
                    <a:ext uri="{9D8B030D-6E8A-4147-A177-3AD203B41FA5}">
                      <a16:colId xmlns:a16="http://schemas.microsoft.com/office/drawing/2014/main" val="13893065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Lettres BI CI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Français, Géopolitique, Histoire, Humanités, Langues, Philosophie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784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Lettres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Français, Histoire, Langues, Philosophie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119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Musicologie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Arts, Enseignements littéraires, Français, Histoire, Musique, Philosophie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01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langages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Français, Histoire, Langues, Philosophie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247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 com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Arts, Français, Géopolitique, Histoire, Informatique, 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636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Philosophie BI CI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Français, Géopolitique, Histoire, Humanités, Langues, Philosophie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221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Philosophie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Enseignements scientifiques, Français, Histoire, Langues, Philosophie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665518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12634" y="648408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Matières privilégiées </a:t>
            </a:r>
          </a:p>
        </p:txBody>
      </p:sp>
    </p:spTree>
    <p:extLst>
      <p:ext uri="{BB962C8B-B14F-4D97-AF65-F5344CB8AC3E}">
        <p14:creationId xmlns:p14="http://schemas.microsoft.com/office/powerpoint/2010/main" val="1603920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041" y="-161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634" y="1028700"/>
            <a:ext cx="16689566" cy="8229600"/>
          </a:xfrm>
          <a:custGeom>
            <a:avLst/>
            <a:gdLst/>
            <a:ahLst/>
            <a:cxnLst/>
            <a:rect l="l" t="t" r="r" b="b"/>
            <a:pathLst>
              <a:path w="16363950" h="8229600">
                <a:moveTo>
                  <a:pt x="0" y="0"/>
                </a:moveTo>
                <a:lnTo>
                  <a:pt x="16363949" y="0"/>
                </a:lnTo>
                <a:lnTo>
                  <a:pt x="1636394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fr-FR" sz="2400" b="1" dirty="0"/>
              <a:t>Santé - Sport - Psychologie</a:t>
            </a:r>
            <a:endParaRPr sz="2400" b="1" dirty="0"/>
          </a:p>
        </p:txBody>
      </p:sp>
      <p:sp>
        <p:nvSpPr>
          <p:cNvPr id="4" name="object 4"/>
          <p:cNvSpPr/>
          <p:nvPr/>
        </p:nvSpPr>
        <p:spPr>
          <a:xfrm>
            <a:off x="15998659" y="7909428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1019175" y="0"/>
                </a:moveTo>
                <a:lnTo>
                  <a:pt x="1019175" y="1019174"/>
                </a:lnTo>
                <a:lnTo>
                  <a:pt x="0" y="1019174"/>
                </a:lnTo>
                <a:lnTo>
                  <a:pt x="1019175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731" y="1360080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0" y="0"/>
                </a:moveTo>
                <a:lnTo>
                  <a:pt x="1019174" y="0"/>
                </a:lnTo>
                <a:lnTo>
                  <a:pt x="1019174" y="101917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0980" y="0"/>
            <a:ext cx="5657850" cy="1028700"/>
          </a:xfrm>
          <a:custGeom>
            <a:avLst/>
            <a:gdLst/>
            <a:ahLst/>
            <a:cxnLst/>
            <a:rect l="l" t="t" r="r" b="b"/>
            <a:pathLst>
              <a:path w="5657850" h="1028700">
                <a:moveTo>
                  <a:pt x="0" y="0"/>
                </a:moveTo>
                <a:lnTo>
                  <a:pt x="5657849" y="0"/>
                </a:lnTo>
                <a:lnTo>
                  <a:pt x="565784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AutoShape 1" descr="data:image/png;base64,iVBORw0KGgoAAAANSUhEUgAAABQAAAAQCAYAAAAWGF8bAAAAAXNSR0IArs4c6QAAAARnQU1BAACxjwv8YQUAAAAJcEhZcwAADsMAAA7DAcdvqGQAAACRSURBVDhPrY6BEsAQDEP76T7Nn21Np4YR3PSuosQTCSFcJ9uAT8lvLYB9k4hYj+5bpQkNlqZVKE3o6XBivQCdJ4RhA0oT2roJpQldd6DThK4fqGrv3TShAbRjjAMg6vUXwAEMBkwJnPd63ntXAFH1ZYY41M8wq7Z+KE1oq0O9CQxFE1amBGSfQzPwZOvHJ0vkBlz8WQm1WHdZAAAAAElFTkSuQmCCAAAAAA==">
            <a:extLst>
              <a:ext uri="{FF2B5EF4-FFF2-40B4-BE49-F238E27FC236}">
                <a16:creationId xmlns:a16="http://schemas.microsoft.com/office/drawing/2014/main" id="{A3AD3272-6AFE-4360-AF6E-7067A2F7D0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47356" y="52887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143000" y="1731555"/>
          <a:ext cx="11737430" cy="3938202"/>
        </p:xfrm>
        <a:graphic>
          <a:graphicData uri="http://schemas.openxmlformats.org/drawingml/2006/table">
            <a:tbl>
              <a:tblPr/>
              <a:tblGrid>
                <a:gridCol w="2478686">
                  <a:extLst>
                    <a:ext uri="{9D8B030D-6E8A-4147-A177-3AD203B41FA5}">
                      <a16:colId xmlns:a16="http://schemas.microsoft.com/office/drawing/2014/main" val="3998042137"/>
                    </a:ext>
                  </a:extLst>
                </a:gridCol>
                <a:gridCol w="1799594">
                  <a:extLst>
                    <a:ext uri="{9D8B030D-6E8A-4147-A177-3AD203B41FA5}">
                      <a16:colId xmlns:a16="http://schemas.microsoft.com/office/drawing/2014/main" val="785580946"/>
                    </a:ext>
                  </a:extLst>
                </a:gridCol>
                <a:gridCol w="1887538">
                  <a:extLst>
                    <a:ext uri="{9D8B030D-6E8A-4147-A177-3AD203B41FA5}">
                      <a16:colId xmlns:a16="http://schemas.microsoft.com/office/drawing/2014/main" val="3861573838"/>
                    </a:ext>
                  </a:extLst>
                </a:gridCol>
                <a:gridCol w="1884480">
                  <a:extLst>
                    <a:ext uri="{9D8B030D-6E8A-4147-A177-3AD203B41FA5}">
                      <a16:colId xmlns:a16="http://schemas.microsoft.com/office/drawing/2014/main" val="1899987729"/>
                    </a:ext>
                  </a:extLst>
                </a:gridCol>
                <a:gridCol w="1887538">
                  <a:extLst>
                    <a:ext uri="{9D8B030D-6E8A-4147-A177-3AD203B41FA5}">
                      <a16:colId xmlns:a16="http://schemas.microsoft.com/office/drawing/2014/main" val="1631674848"/>
                    </a:ext>
                  </a:extLst>
                </a:gridCol>
                <a:gridCol w="1799594">
                  <a:extLst>
                    <a:ext uri="{9D8B030D-6E8A-4147-A177-3AD203B41FA5}">
                      <a16:colId xmlns:a16="http://schemas.microsoft.com/office/drawing/2014/main" val="2797231582"/>
                    </a:ext>
                  </a:extLst>
                </a:gridCol>
              </a:tblGrid>
              <a:tr h="9928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Compétences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Savoir-être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Engagement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585477"/>
                  </a:ext>
                </a:extLst>
              </a:tr>
              <a:tr h="9928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89218"/>
                  </a:ext>
                </a:extLst>
              </a:tr>
              <a:tr h="99282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Psychologie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135567"/>
                  </a:ext>
                </a:extLst>
              </a:tr>
              <a:tr h="9597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STAPS Dijon Le Creusot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18631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1902415" y="7124700"/>
          <a:ext cx="14096243" cy="822960"/>
        </p:xfrm>
        <a:graphic>
          <a:graphicData uri="http://schemas.openxmlformats.org/drawingml/2006/table">
            <a:tbl>
              <a:tblPr/>
              <a:tblGrid>
                <a:gridCol w="3053847">
                  <a:extLst>
                    <a:ext uri="{9D8B030D-6E8A-4147-A177-3AD203B41FA5}">
                      <a16:colId xmlns:a16="http://schemas.microsoft.com/office/drawing/2014/main" val="3790265320"/>
                    </a:ext>
                  </a:extLst>
                </a:gridCol>
                <a:gridCol w="11042396">
                  <a:extLst>
                    <a:ext uri="{9D8B030D-6E8A-4147-A177-3AD203B41FA5}">
                      <a16:colId xmlns:a16="http://schemas.microsoft.com/office/drawing/2014/main" val="21799743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Psychologie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Enseignements scientifiques, Français, Histoire, Langues, Mathématiques, Philosophie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623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STAPS Dijon Le Creusot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scientifiques, Ecologie, Français, Langues, Mathématiques, Physique-Chimie, SVT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592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Français, Mathématiques, Philosophie, Physique-Chimie, SVT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02038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12634" y="640306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Matières privilégiées </a:t>
            </a:r>
          </a:p>
        </p:txBody>
      </p:sp>
    </p:spTree>
    <p:extLst>
      <p:ext uri="{BB962C8B-B14F-4D97-AF65-F5344CB8AC3E}">
        <p14:creationId xmlns:p14="http://schemas.microsoft.com/office/powerpoint/2010/main" val="3683029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041" y="-161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634" y="1028700"/>
            <a:ext cx="16689566" cy="8229600"/>
          </a:xfrm>
          <a:custGeom>
            <a:avLst/>
            <a:gdLst/>
            <a:ahLst/>
            <a:cxnLst/>
            <a:rect l="l" t="t" r="r" b="b"/>
            <a:pathLst>
              <a:path w="16363950" h="8229600">
                <a:moveTo>
                  <a:pt x="0" y="0"/>
                </a:moveTo>
                <a:lnTo>
                  <a:pt x="16363949" y="0"/>
                </a:lnTo>
                <a:lnTo>
                  <a:pt x="1636394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fr-FR" sz="2400" b="1" dirty="0"/>
              <a:t>Sciences de la vie, de l’environnement, de la Terre et de l'Univers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400" b="1" dirty="0"/>
              <a:t>Sciences fondamentales et applications </a:t>
            </a:r>
            <a:endParaRPr sz="2400" b="1" dirty="0"/>
          </a:p>
        </p:txBody>
      </p:sp>
      <p:sp>
        <p:nvSpPr>
          <p:cNvPr id="4" name="object 4"/>
          <p:cNvSpPr/>
          <p:nvPr/>
        </p:nvSpPr>
        <p:spPr>
          <a:xfrm>
            <a:off x="15998659" y="7909428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1019175" y="0"/>
                </a:moveTo>
                <a:lnTo>
                  <a:pt x="1019175" y="1019174"/>
                </a:lnTo>
                <a:lnTo>
                  <a:pt x="0" y="1019174"/>
                </a:lnTo>
                <a:lnTo>
                  <a:pt x="1019175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731" y="1360080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0" y="0"/>
                </a:moveTo>
                <a:lnTo>
                  <a:pt x="1019174" y="0"/>
                </a:lnTo>
                <a:lnTo>
                  <a:pt x="1019174" y="101917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0980" y="0"/>
            <a:ext cx="5657850" cy="1028700"/>
          </a:xfrm>
          <a:custGeom>
            <a:avLst/>
            <a:gdLst/>
            <a:ahLst/>
            <a:cxnLst/>
            <a:rect l="l" t="t" r="r" b="b"/>
            <a:pathLst>
              <a:path w="5657850" h="1028700">
                <a:moveTo>
                  <a:pt x="0" y="0"/>
                </a:moveTo>
                <a:lnTo>
                  <a:pt x="5657849" y="0"/>
                </a:lnTo>
                <a:lnTo>
                  <a:pt x="565784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1022582" y="1610137"/>
          <a:ext cx="14421686" cy="1678718"/>
        </p:xfrm>
        <a:graphic>
          <a:graphicData uri="http://schemas.openxmlformats.org/drawingml/2006/table">
            <a:tbl>
              <a:tblPr/>
              <a:tblGrid>
                <a:gridCol w="2788693">
                  <a:extLst>
                    <a:ext uri="{9D8B030D-6E8A-4147-A177-3AD203B41FA5}">
                      <a16:colId xmlns:a16="http://schemas.microsoft.com/office/drawing/2014/main" val="3473917766"/>
                    </a:ext>
                  </a:extLst>
                </a:gridCol>
                <a:gridCol w="2024669">
                  <a:extLst>
                    <a:ext uri="{9D8B030D-6E8A-4147-A177-3AD203B41FA5}">
                      <a16:colId xmlns:a16="http://schemas.microsoft.com/office/drawing/2014/main" val="102589515"/>
                    </a:ext>
                  </a:extLst>
                </a:gridCol>
                <a:gridCol w="2527885">
                  <a:extLst>
                    <a:ext uri="{9D8B030D-6E8A-4147-A177-3AD203B41FA5}">
                      <a16:colId xmlns:a16="http://schemas.microsoft.com/office/drawing/2014/main" val="3352969169"/>
                    </a:ext>
                  </a:extLst>
                </a:gridCol>
                <a:gridCol w="2527885">
                  <a:extLst>
                    <a:ext uri="{9D8B030D-6E8A-4147-A177-3AD203B41FA5}">
                      <a16:colId xmlns:a16="http://schemas.microsoft.com/office/drawing/2014/main" val="3218265696"/>
                    </a:ext>
                  </a:extLst>
                </a:gridCol>
                <a:gridCol w="2527885">
                  <a:extLst>
                    <a:ext uri="{9D8B030D-6E8A-4147-A177-3AD203B41FA5}">
                      <a16:colId xmlns:a16="http://schemas.microsoft.com/office/drawing/2014/main" val="1516183925"/>
                    </a:ext>
                  </a:extLst>
                </a:gridCol>
                <a:gridCol w="2024669">
                  <a:extLst>
                    <a:ext uri="{9D8B030D-6E8A-4147-A177-3AD203B41FA5}">
                      <a16:colId xmlns:a16="http://schemas.microsoft.com/office/drawing/2014/main" val="3595916745"/>
                    </a:ext>
                  </a:extLst>
                </a:gridCol>
              </a:tblGrid>
              <a:tr h="8393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Compétences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Savoir-être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Engagement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156859"/>
                  </a:ext>
                </a:extLst>
              </a:tr>
              <a:tr h="839359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63600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143000" y="5829206"/>
          <a:ext cx="13106400" cy="1232255"/>
        </p:xfrm>
        <a:graphic>
          <a:graphicData uri="http://schemas.openxmlformats.org/drawingml/2006/table">
            <a:tbl>
              <a:tblPr/>
              <a:tblGrid>
                <a:gridCol w="2839072">
                  <a:extLst>
                    <a:ext uri="{9D8B030D-6E8A-4147-A177-3AD203B41FA5}">
                      <a16:colId xmlns:a16="http://schemas.microsoft.com/office/drawing/2014/main" val="2548850194"/>
                    </a:ext>
                  </a:extLst>
                </a:gridCol>
                <a:gridCol w="2061244">
                  <a:extLst>
                    <a:ext uri="{9D8B030D-6E8A-4147-A177-3AD203B41FA5}">
                      <a16:colId xmlns:a16="http://schemas.microsoft.com/office/drawing/2014/main" val="3086644273"/>
                    </a:ext>
                  </a:extLst>
                </a:gridCol>
                <a:gridCol w="1983461">
                  <a:extLst>
                    <a:ext uri="{9D8B030D-6E8A-4147-A177-3AD203B41FA5}">
                      <a16:colId xmlns:a16="http://schemas.microsoft.com/office/drawing/2014/main" val="2128510693"/>
                    </a:ext>
                  </a:extLst>
                </a:gridCol>
                <a:gridCol w="2158472">
                  <a:extLst>
                    <a:ext uri="{9D8B030D-6E8A-4147-A177-3AD203B41FA5}">
                      <a16:colId xmlns:a16="http://schemas.microsoft.com/office/drawing/2014/main" val="2908764820"/>
                    </a:ext>
                  </a:extLst>
                </a:gridCol>
                <a:gridCol w="2002907">
                  <a:extLst>
                    <a:ext uri="{9D8B030D-6E8A-4147-A177-3AD203B41FA5}">
                      <a16:colId xmlns:a16="http://schemas.microsoft.com/office/drawing/2014/main" val="3078807056"/>
                    </a:ext>
                  </a:extLst>
                </a:gridCol>
                <a:gridCol w="2061244">
                  <a:extLst>
                    <a:ext uri="{9D8B030D-6E8A-4147-A177-3AD203B41FA5}">
                      <a16:colId xmlns:a16="http://schemas.microsoft.com/office/drawing/2014/main" val="3456288964"/>
                    </a:ext>
                  </a:extLst>
                </a:gridCol>
              </a:tblGrid>
              <a:tr h="6226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Compétences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Savoir-être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Engagement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849978"/>
                  </a:ext>
                </a:extLst>
              </a:tr>
              <a:tr h="4773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et techniques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387023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2288582" y="4204296"/>
          <a:ext cx="14246818" cy="561340"/>
        </p:xfrm>
        <a:graphic>
          <a:graphicData uri="http://schemas.openxmlformats.org/drawingml/2006/table">
            <a:tbl>
              <a:tblPr/>
              <a:tblGrid>
                <a:gridCol w="3086470">
                  <a:extLst>
                    <a:ext uri="{9D8B030D-6E8A-4147-A177-3AD203B41FA5}">
                      <a16:colId xmlns:a16="http://schemas.microsoft.com/office/drawing/2014/main" val="979963494"/>
                    </a:ext>
                  </a:extLst>
                </a:gridCol>
                <a:gridCol w="11160348">
                  <a:extLst>
                    <a:ext uri="{9D8B030D-6E8A-4147-A177-3AD203B41FA5}">
                      <a16:colId xmlns:a16="http://schemas.microsoft.com/office/drawing/2014/main" val="301556098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Ecologie, Enseignements littéraires, Français, Ingénieur, Langues, Mathématiques, Physique-Chimie, SVT, TPE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983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174104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2259971" y="8061593"/>
          <a:ext cx="13738688" cy="617220"/>
        </p:xfrm>
        <a:graphic>
          <a:graphicData uri="http://schemas.openxmlformats.org/drawingml/2006/table">
            <a:tbl>
              <a:tblPr/>
              <a:tblGrid>
                <a:gridCol w="2976388">
                  <a:extLst>
                    <a:ext uri="{9D8B030D-6E8A-4147-A177-3AD203B41FA5}">
                      <a16:colId xmlns:a16="http://schemas.microsoft.com/office/drawing/2014/main" val="3543857104"/>
                    </a:ext>
                  </a:extLst>
                </a:gridCol>
                <a:gridCol w="10762300">
                  <a:extLst>
                    <a:ext uri="{9D8B030D-6E8A-4147-A177-3AD203B41FA5}">
                      <a16:colId xmlns:a16="http://schemas.microsoft.com/office/drawing/2014/main" val="467099266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et techniques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Enseignements scientifiques, Français, Ingénieur, Mathématiques, Physique-Chimie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8254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600851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022582" y="352465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Matières privilégiées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29424" y="735450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Matières privilégiées </a:t>
            </a:r>
          </a:p>
        </p:txBody>
      </p:sp>
    </p:spTree>
    <p:extLst>
      <p:ext uri="{BB962C8B-B14F-4D97-AF65-F5344CB8AC3E}">
        <p14:creationId xmlns:p14="http://schemas.microsoft.com/office/powerpoint/2010/main" val="910646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041" y="-161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634" y="1028700"/>
            <a:ext cx="16689566" cy="8229600"/>
          </a:xfrm>
          <a:custGeom>
            <a:avLst/>
            <a:gdLst/>
            <a:ahLst/>
            <a:cxnLst/>
            <a:rect l="l" t="t" r="r" b="b"/>
            <a:pathLst>
              <a:path w="16363950" h="8229600">
                <a:moveTo>
                  <a:pt x="0" y="0"/>
                </a:moveTo>
                <a:lnTo>
                  <a:pt x="16363949" y="0"/>
                </a:lnTo>
                <a:lnTo>
                  <a:pt x="1636394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fr-FR" sz="2400" b="1" dirty="0"/>
              <a:t>Sciences humaines et sociales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object 4"/>
          <p:cNvSpPr/>
          <p:nvPr/>
        </p:nvSpPr>
        <p:spPr>
          <a:xfrm>
            <a:off x="15998659" y="7909428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1019175" y="0"/>
                </a:moveTo>
                <a:lnTo>
                  <a:pt x="1019175" y="1019174"/>
                </a:lnTo>
                <a:lnTo>
                  <a:pt x="0" y="1019174"/>
                </a:lnTo>
                <a:lnTo>
                  <a:pt x="1019175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731" y="1360080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0" y="0"/>
                </a:moveTo>
                <a:lnTo>
                  <a:pt x="1019174" y="0"/>
                </a:lnTo>
                <a:lnTo>
                  <a:pt x="1019174" y="101917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0980" y="0"/>
            <a:ext cx="5657850" cy="1028700"/>
          </a:xfrm>
          <a:custGeom>
            <a:avLst/>
            <a:gdLst/>
            <a:ahLst/>
            <a:cxnLst/>
            <a:rect l="l" t="t" r="r" b="b"/>
            <a:pathLst>
              <a:path w="5657850" h="1028700">
                <a:moveTo>
                  <a:pt x="0" y="0"/>
                </a:moveTo>
                <a:lnTo>
                  <a:pt x="5657849" y="0"/>
                </a:lnTo>
                <a:lnTo>
                  <a:pt x="565784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/>
          </p:nvPr>
        </p:nvGraphicFramePr>
        <p:xfrm>
          <a:off x="1295400" y="1697596"/>
          <a:ext cx="12115802" cy="3375781"/>
        </p:xfrm>
        <a:graphic>
          <a:graphicData uri="http://schemas.openxmlformats.org/drawingml/2006/table">
            <a:tbl>
              <a:tblPr/>
              <a:tblGrid>
                <a:gridCol w="2624491">
                  <a:extLst>
                    <a:ext uri="{9D8B030D-6E8A-4147-A177-3AD203B41FA5}">
                      <a16:colId xmlns:a16="http://schemas.microsoft.com/office/drawing/2014/main" val="2320656623"/>
                    </a:ext>
                  </a:extLst>
                </a:gridCol>
                <a:gridCol w="1905453">
                  <a:extLst>
                    <a:ext uri="{9D8B030D-6E8A-4147-A177-3AD203B41FA5}">
                      <a16:colId xmlns:a16="http://schemas.microsoft.com/office/drawing/2014/main" val="3664364549"/>
                    </a:ext>
                  </a:extLst>
                </a:gridCol>
                <a:gridCol w="1833548">
                  <a:extLst>
                    <a:ext uri="{9D8B030D-6E8A-4147-A177-3AD203B41FA5}">
                      <a16:colId xmlns:a16="http://schemas.microsoft.com/office/drawing/2014/main" val="2302716997"/>
                    </a:ext>
                  </a:extLst>
                </a:gridCol>
                <a:gridCol w="1995332">
                  <a:extLst>
                    <a:ext uri="{9D8B030D-6E8A-4147-A177-3AD203B41FA5}">
                      <a16:colId xmlns:a16="http://schemas.microsoft.com/office/drawing/2014/main" val="3014903973"/>
                    </a:ext>
                  </a:extLst>
                </a:gridCol>
                <a:gridCol w="1851525">
                  <a:extLst>
                    <a:ext uri="{9D8B030D-6E8A-4147-A177-3AD203B41FA5}">
                      <a16:colId xmlns:a16="http://schemas.microsoft.com/office/drawing/2014/main" val="2591295421"/>
                    </a:ext>
                  </a:extLst>
                </a:gridCol>
                <a:gridCol w="1905453">
                  <a:extLst>
                    <a:ext uri="{9D8B030D-6E8A-4147-A177-3AD203B41FA5}">
                      <a16:colId xmlns:a16="http://schemas.microsoft.com/office/drawing/2014/main" val="3178918710"/>
                    </a:ext>
                  </a:extLst>
                </a:gridCol>
              </a:tblGrid>
              <a:tr h="32871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Résultats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Compétences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Savoir-être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Engagement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612314"/>
                  </a:ext>
                </a:extLst>
              </a:tr>
              <a:tr h="6094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Géographie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23135"/>
                  </a:ext>
                </a:extLst>
              </a:tr>
              <a:tr h="6094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art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archéo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 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21182"/>
                  </a:ext>
                </a:extLst>
              </a:tr>
              <a:tr h="6094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Histoire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075009"/>
                  </a:ext>
                </a:extLst>
              </a:tr>
              <a:tr h="6094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Histoire BI CI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03185"/>
                  </a:ext>
                </a:extLst>
              </a:tr>
              <a:tr h="6094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Educ Dijon Nevers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ESSENTIEL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IMPORTANT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COMPLEMENTAIRE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86242"/>
                  </a:ext>
                </a:extLst>
              </a:tr>
            </a:tbl>
          </a:graphicData>
        </a:graphic>
      </p:graphicFrame>
      <p:sp>
        <p:nvSpPr>
          <p:cNvPr id="20" name="AutoShape 1" descr="data:image/png;base64,iVBORw0KGgoAAAANSUhEUgAAABQAAAAQCAYAAAAWGF8bAAAAAXNSR0IArs4c6QAAAARnQU1BAACxjwv8YQUAAAAJcEhZcwAADsMAAA7DAcdvqGQAAACRSURBVDhPrY6BEsAQDEP76T7Nn21Np4YR3PSuosQTCSFcJ9uAT8lvLYB9k4hYj+5bpQkNlqZVKE3o6XBivQCdJ4RhA0oT2roJpQldd6DThK4fqGrv3TShAbRjjAMg6vUXwAEMBkwJnPd63ntXAFH1ZYY41M8wq7Z+KE1oq0O9CQxFE1amBGSfQzPwZOvHJ0vkBlz8WQm1WHdZAAAAAElFTkSuQmCCAAAAAA==">
            <a:extLst>
              <a:ext uri="{FF2B5EF4-FFF2-40B4-BE49-F238E27FC236}">
                <a16:creationId xmlns:a16="http://schemas.microsoft.com/office/drawing/2014/main" id="{B3D39E4C-5E43-4B90-BFFF-45CC0E7F49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34925" y="9228175"/>
            <a:ext cx="304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295399" y="6278176"/>
          <a:ext cx="14703260" cy="1371600"/>
        </p:xfrm>
        <a:graphic>
          <a:graphicData uri="http://schemas.openxmlformats.org/drawingml/2006/table">
            <a:tbl>
              <a:tblPr/>
              <a:tblGrid>
                <a:gridCol w="3185355">
                  <a:extLst>
                    <a:ext uri="{9D8B030D-6E8A-4147-A177-3AD203B41FA5}">
                      <a16:colId xmlns:a16="http://schemas.microsoft.com/office/drawing/2014/main" val="3898058948"/>
                    </a:ext>
                  </a:extLst>
                </a:gridCol>
                <a:gridCol w="11517905">
                  <a:extLst>
                    <a:ext uri="{9D8B030D-6E8A-4147-A177-3AD203B41FA5}">
                      <a16:colId xmlns:a16="http://schemas.microsoft.com/office/drawing/2014/main" val="35367018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Géographie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Enseignements scientifiques, Histoire, SES, SVT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932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art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archéo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Histoire, Langues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859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Histoire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Droit, Français, Histoire, Langues, Philosophie, 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733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Histoire BI CI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Enseignements littéraires, Français, Géopolitique, Histoire, Humanités, Langues, Philosophie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5201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Dijon Nevers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Arts, Enseignements scientifiques, Français, Géopolitique, Histoire, Humanités, Langues, Mathématiques, Philosophie, 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99177"/>
                  </a:ext>
                </a:extLst>
              </a:tr>
            </a:tbl>
          </a:graphicData>
        </a:graphic>
      </p:graphicFrame>
      <p:sp>
        <p:nvSpPr>
          <p:cNvPr id="10" name="AutoShape 1" descr="data:image/png;base64,iVBORw0KGgoAAAANSUhEUgAAABQAAAAQCAYAAAAWGF8bAAAAAXNSR0IArs4c6QAAAARnQU1BAACxjwv8YQUAAAAJcEhZcwAADsMAAA7DAcdvqGQAAACRSURBVDhPrY6BEsAQDEP76T7Nn21Np4YR3PSuosQTCSFcJ9uAT8lvLYB9k4hYj+5bpQkNlqZVKE3o6XBivQCdJ4RhA0oT2roJpQldd6DThK4fqGrv3TShAbRjjAMg6vUXwAEMBkwJnPd63ntXAFH1ZYY41M8wq7Z+KE1oq0O9CQxFE1amBGSfQzPwZOvHJ0vkBlz8WQm1WHdZAAAAAElFTkSuQmCCAAAAAA==">
            <a:extLst>
              <a:ext uri="{FF2B5EF4-FFF2-40B4-BE49-F238E27FC236}">
                <a16:creationId xmlns:a16="http://schemas.microsoft.com/office/drawing/2014/main" id="{0B2163E9-F1C2-48CA-922C-1281B0F94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7350" y="13465583"/>
            <a:ext cx="3048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912634" y="560047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Matières privilégiées </a:t>
            </a:r>
          </a:p>
        </p:txBody>
      </p:sp>
    </p:spTree>
    <p:extLst>
      <p:ext uri="{BB962C8B-B14F-4D97-AF65-F5344CB8AC3E}">
        <p14:creationId xmlns:p14="http://schemas.microsoft.com/office/powerpoint/2010/main" val="1962454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39780" y="0"/>
            <a:ext cx="1348220" cy="10287000"/>
          </a:xfrm>
          <a:custGeom>
            <a:avLst/>
            <a:gdLst/>
            <a:ahLst/>
            <a:cxnLst/>
            <a:rect l="l" t="t" r="r" b="b"/>
            <a:pathLst>
              <a:path w="4598034" h="10287000">
                <a:moveTo>
                  <a:pt x="0" y="0"/>
                </a:moveTo>
                <a:lnTo>
                  <a:pt x="0" y="10286999"/>
                </a:lnTo>
                <a:lnTo>
                  <a:pt x="4597925" y="10286999"/>
                </a:lnTo>
                <a:lnTo>
                  <a:pt x="45979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16400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9" y="0"/>
                </a:lnTo>
                <a:lnTo>
                  <a:pt x="5714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7672" y="1181100"/>
            <a:ext cx="16237038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500" spc="425" dirty="0">
                <a:solidFill>
                  <a:srgbClr val="EC7703"/>
                </a:solidFill>
              </a:rPr>
              <a:t>Filières en tension en 2021</a:t>
            </a:r>
            <a:br>
              <a:rPr lang="fr-FR" sz="5500" spc="425" dirty="0">
                <a:solidFill>
                  <a:srgbClr val="EC7703"/>
                </a:solidFill>
              </a:rPr>
            </a:br>
            <a:endParaRPr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447800" y="3162300"/>
            <a:ext cx="13411200" cy="40318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Parcours d’Accès Spécifique Santé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Sciences et Techniques des Activités Physiques et Sportives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Psychologie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Sciences Vie Terre et Environnement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Droit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Gestion </a:t>
            </a:r>
          </a:p>
          <a:p>
            <a:endParaRPr lang="fr-FR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Langues, littératures, civilisations étrangères et régionales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Sciences de l’Education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bg1">
                    <a:lumMod val="50000"/>
                  </a:schemeClr>
                </a:solidFill>
              </a:rPr>
              <a:t>Information Communication </a:t>
            </a:r>
            <a:r>
              <a:rPr lang="fr-FR" sz="3200" b="1" dirty="0"/>
              <a:t>		</a:t>
            </a:r>
          </a:p>
          <a:p>
            <a:r>
              <a:rPr lang="fr-FR" sz="3200" dirty="0"/>
              <a:t>				</a:t>
            </a:r>
            <a:r>
              <a:rPr lang="fr-FR" dirty="0"/>
              <a:t>			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400800" y="7182003"/>
            <a:ext cx="2895600" cy="17593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>
                    <a:lumMod val="95000"/>
                  </a:schemeClr>
                </a:solidFill>
              </a:rPr>
              <a:t>65% des candidatures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476500" y="7194173"/>
            <a:ext cx="2895600" cy="17593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>
                    <a:lumMod val="95000"/>
                  </a:schemeClr>
                </a:solidFill>
              </a:rPr>
              <a:t>9 filières 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0325100" y="7182003"/>
            <a:ext cx="2895600" cy="17593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1">
                    <a:lumMod val="95000"/>
                  </a:schemeClr>
                </a:solidFill>
              </a:rPr>
              <a:t>78% des vœux et sous-</a:t>
            </a:r>
            <a:r>
              <a:rPr lang="fr-FR" sz="3600" b="1" dirty="0" err="1">
                <a:solidFill>
                  <a:schemeClr val="bg1">
                    <a:lumMod val="95000"/>
                  </a:schemeClr>
                </a:solidFill>
              </a:rPr>
              <a:t>voeux</a:t>
            </a:r>
            <a:endParaRPr lang="fr-FR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83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39780" y="0"/>
            <a:ext cx="1348220" cy="10287000"/>
          </a:xfrm>
          <a:custGeom>
            <a:avLst/>
            <a:gdLst/>
            <a:ahLst/>
            <a:cxnLst/>
            <a:rect l="l" t="t" r="r" b="b"/>
            <a:pathLst>
              <a:path w="4598034" h="10287000">
                <a:moveTo>
                  <a:pt x="0" y="0"/>
                </a:moveTo>
                <a:lnTo>
                  <a:pt x="0" y="10286999"/>
                </a:lnTo>
                <a:lnTo>
                  <a:pt x="4597925" y="10286999"/>
                </a:lnTo>
                <a:lnTo>
                  <a:pt x="45979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16400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9" y="0"/>
                </a:lnTo>
                <a:lnTo>
                  <a:pt x="5714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28800" y="800100"/>
            <a:ext cx="1623703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spc="425" dirty="0">
                <a:solidFill>
                  <a:srgbClr val="EC7703"/>
                </a:solidFill>
              </a:rPr>
              <a:t>Vœux des lycéens dans les filières en tension  </a:t>
            </a:r>
            <a:endParaRPr sz="36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90518"/>
              </p:ext>
            </p:extLst>
          </p:nvPr>
        </p:nvGraphicFramePr>
        <p:xfrm>
          <a:off x="4171950" y="1943100"/>
          <a:ext cx="9144000" cy="7706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2582546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7416882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1566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FILIERE </a:t>
                      </a:r>
                      <a:r>
                        <a:rPr lang="fr-FR" dirty="0" err="1"/>
                        <a:t>uB</a:t>
                      </a:r>
                      <a:r>
                        <a:rPr lang="fr-FR" dirty="0"/>
                        <a:t> </a:t>
                      </a:r>
                      <a:r>
                        <a:rPr lang="fr-FR" baseline="0" dirty="0"/>
                        <a:t> VISEE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Candidatures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Vœux et sous-vœux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24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Parcours d’Accès Spécifique Santé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25593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23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Sciences et Techniques des Activités Physiques et Sportives 	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9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Psychologie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4984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44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Sciences Vie Terre et Environnement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851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Droit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500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Gestion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62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Langues, littératures, civilisations étrangères et régionales	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52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Sciences de l’Education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1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Information Communication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 filières en tension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25254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51113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06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 GENERAL</a:t>
                      </a:r>
                      <a:r>
                        <a:rPr lang="fr-FR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LICENCES</a:t>
                      </a:r>
                      <a:endParaRPr lang="fr-FR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39146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65812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644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443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39780" y="0"/>
            <a:ext cx="1348220" cy="10287000"/>
          </a:xfrm>
          <a:custGeom>
            <a:avLst/>
            <a:gdLst/>
            <a:ahLst/>
            <a:cxnLst/>
            <a:rect l="l" t="t" r="r" b="b"/>
            <a:pathLst>
              <a:path w="4598034" h="10287000">
                <a:moveTo>
                  <a:pt x="0" y="0"/>
                </a:moveTo>
                <a:lnTo>
                  <a:pt x="0" y="10286999"/>
                </a:lnTo>
                <a:lnTo>
                  <a:pt x="4597925" y="10286999"/>
                </a:lnTo>
                <a:lnTo>
                  <a:pt x="45979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16400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9" y="0"/>
                </a:lnTo>
                <a:lnTo>
                  <a:pt x="5714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0762" y="562002"/>
            <a:ext cx="1623703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spc="425" dirty="0">
                <a:solidFill>
                  <a:srgbClr val="EC7703"/>
                </a:solidFill>
              </a:rPr>
              <a:t>Spécialités de bac et propositions d’admission dans les filières en tension </a:t>
            </a:r>
            <a:br>
              <a:rPr lang="fr-FR" sz="3600" spc="425" dirty="0">
                <a:solidFill>
                  <a:srgbClr val="EC7703"/>
                </a:solidFill>
              </a:rPr>
            </a:br>
            <a:r>
              <a:rPr lang="fr-FR" sz="3600" spc="425" dirty="0">
                <a:solidFill>
                  <a:srgbClr val="EC7703"/>
                </a:solidFill>
              </a:rPr>
              <a:t>Lycéens académie Dijon</a:t>
            </a:r>
            <a:endParaRPr sz="36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0719"/>
              </p:ext>
            </p:extLst>
          </p:nvPr>
        </p:nvGraphicFramePr>
        <p:xfrm>
          <a:off x="3733800" y="2274919"/>
          <a:ext cx="9144000" cy="7782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2582546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7416882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1566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FILIERE </a:t>
                      </a:r>
                      <a:r>
                        <a:rPr lang="fr-FR" dirty="0" err="1"/>
                        <a:t>uB</a:t>
                      </a:r>
                      <a:r>
                        <a:rPr lang="fr-FR" dirty="0"/>
                        <a:t> </a:t>
                      </a:r>
                      <a:r>
                        <a:rPr lang="fr-FR" baseline="0" dirty="0"/>
                        <a:t> VISEE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Nombre de</a:t>
                      </a:r>
                      <a:r>
                        <a:rPr lang="fr-FR" baseline="0" dirty="0"/>
                        <a:t> couples de </a:t>
                      </a:r>
                      <a:r>
                        <a:rPr lang="fr-FR" dirty="0"/>
                        <a:t>spécialités  de</a:t>
                      </a:r>
                      <a:r>
                        <a:rPr lang="fr-FR" baseline="0" dirty="0"/>
                        <a:t> bac dans les vœux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Nombre de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couples de spécialités de bac dans les propositions</a:t>
                      </a:r>
                      <a:r>
                        <a:rPr lang="fr-FR" baseline="0" dirty="0"/>
                        <a:t> d’admission (au moins 1)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24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Parcours d’Accès Spécifique Santé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423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Sciences et Techniques des Activités Physiques et Sportives 	</a:t>
                      </a:r>
                    </a:p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469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Psychologie</a:t>
                      </a:r>
                    </a:p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944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Sciences Vie Terre et Environnement</a:t>
                      </a:r>
                    </a:p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3851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Droit </a:t>
                      </a:r>
                    </a:p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3500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Gestion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062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Langues, littératures, civilisations étrangères et régionales	</a:t>
                      </a:r>
                    </a:p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352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Sciences de l’Education </a:t>
                      </a:r>
                    </a:p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031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Information Communication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56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347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2678101"/>
            <a:ext cx="11439525" cy="6580505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03"/>
            <a:ext cx="11442700" cy="1649730"/>
          </a:xfrm>
          <a:custGeom>
            <a:avLst/>
            <a:gdLst/>
            <a:ahLst/>
            <a:cxnLst/>
            <a:rect l="l" t="t" r="r" b="b"/>
            <a:pathLst>
              <a:path w="11442700" h="1649730">
                <a:moveTo>
                  <a:pt x="0" y="0"/>
                </a:moveTo>
                <a:lnTo>
                  <a:pt x="11442698" y="0"/>
                </a:lnTo>
                <a:lnTo>
                  <a:pt x="11442698" y="1649397"/>
                </a:lnTo>
                <a:lnTo>
                  <a:pt x="0" y="164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3703" y="2920011"/>
            <a:ext cx="9789795" cy="3873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600"/>
              </a:lnSpc>
              <a:spcBef>
                <a:spcPts val="100"/>
              </a:spcBef>
            </a:pPr>
            <a:r>
              <a:rPr lang="fr-FR" sz="5650" spc="530" dirty="0"/>
              <a:t>Poursuivre les échanges : la JPO, les cours ouverts, le réseau des </a:t>
            </a:r>
            <a:r>
              <a:rPr lang="fr-FR" sz="5650" spc="530" dirty="0" err="1"/>
              <a:t>ambasassadeurs</a:t>
            </a:r>
            <a:endParaRPr sz="5650" dirty="0"/>
          </a:p>
        </p:txBody>
      </p:sp>
      <p:sp>
        <p:nvSpPr>
          <p:cNvPr id="6" name="object 6"/>
          <p:cNvSpPr/>
          <p:nvPr/>
        </p:nvSpPr>
        <p:spPr>
          <a:xfrm>
            <a:off x="10807731" y="757085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973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1028699"/>
                </a:moveTo>
                <a:lnTo>
                  <a:pt x="18287999" y="1028699"/>
                </a:lnTo>
                <a:lnTo>
                  <a:pt x="18287999" y="0"/>
                </a:lnTo>
                <a:lnTo>
                  <a:pt x="0" y="0"/>
                </a:lnTo>
                <a:lnTo>
                  <a:pt x="0" y="10286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66950"/>
            <a:ext cx="18288000" cy="8020050"/>
          </a:xfrm>
          <a:custGeom>
            <a:avLst/>
            <a:gdLst/>
            <a:ahLst/>
            <a:cxnLst/>
            <a:rect l="l" t="t" r="r" b="b"/>
            <a:pathLst>
              <a:path w="18288000" h="8020050">
                <a:moveTo>
                  <a:pt x="0" y="8020049"/>
                </a:moveTo>
                <a:lnTo>
                  <a:pt x="18287999" y="8020049"/>
                </a:lnTo>
                <a:lnTo>
                  <a:pt x="18287999" y="0"/>
                </a:lnTo>
                <a:lnTo>
                  <a:pt x="0" y="0"/>
                </a:lnTo>
                <a:lnTo>
                  <a:pt x="0" y="802004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7912" y="2355369"/>
            <a:ext cx="7549888" cy="227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90"/>
              </a:spcBef>
            </a:pPr>
            <a:r>
              <a:rPr sz="4400" spc="450" dirty="0"/>
              <a:t>Présentation </a:t>
            </a:r>
            <a:r>
              <a:rPr sz="4400" spc="340" dirty="0"/>
              <a:t>du</a:t>
            </a:r>
            <a:r>
              <a:rPr sz="4400" spc="-535" dirty="0"/>
              <a:t> </a:t>
            </a:r>
            <a:r>
              <a:rPr sz="4400" spc="365" dirty="0"/>
              <a:t>projet  </a:t>
            </a:r>
            <a:r>
              <a:rPr sz="4400" spc="395" dirty="0"/>
              <a:t>de </a:t>
            </a:r>
            <a:r>
              <a:rPr sz="4400" spc="475" dirty="0"/>
              <a:t>réseaux </a:t>
            </a:r>
            <a:r>
              <a:rPr sz="4400" spc="484" dirty="0"/>
              <a:t>des  </a:t>
            </a:r>
            <a:r>
              <a:rPr sz="4400" spc="470" dirty="0"/>
              <a:t>ambassadeurs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16739370" y="8134572"/>
            <a:ext cx="1419225" cy="1438275"/>
          </a:xfrm>
          <a:custGeom>
            <a:avLst/>
            <a:gdLst/>
            <a:ahLst/>
            <a:cxnLst/>
            <a:rect l="l" t="t" r="r" b="b"/>
            <a:pathLst>
              <a:path w="1419225" h="1438275">
                <a:moveTo>
                  <a:pt x="1419225" y="0"/>
                </a:moveTo>
                <a:lnTo>
                  <a:pt x="1419225" y="1438274"/>
                </a:lnTo>
                <a:lnTo>
                  <a:pt x="0" y="143827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28700"/>
            <a:ext cx="18288000" cy="1228725"/>
          </a:xfrm>
          <a:custGeom>
            <a:avLst/>
            <a:gdLst/>
            <a:ahLst/>
            <a:cxnLst/>
            <a:rect l="l" t="t" r="r" b="b"/>
            <a:pathLst>
              <a:path w="18288000" h="1228725">
                <a:moveTo>
                  <a:pt x="0" y="0"/>
                </a:moveTo>
                <a:lnTo>
                  <a:pt x="18287999" y="0"/>
                </a:lnTo>
                <a:lnTo>
                  <a:pt x="18287999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3943" y="4111422"/>
            <a:ext cx="5281295" cy="3364229"/>
          </a:xfrm>
          <a:custGeom>
            <a:avLst/>
            <a:gdLst/>
            <a:ahLst/>
            <a:cxnLst/>
            <a:rect l="l" t="t" r="r" b="b"/>
            <a:pathLst>
              <a:path w="5281294" h="3364229">
                <a:moveTo>
                  <a:pt x="427437" y="1994878"/>
                </a:moveTo>
                <a:lnTo>
                  <a:pt x="0" y="1738804"/>
                </a:lnTo>
                <a:lnTo>
                  <a:pt x="1041197" y="0"/>
                </a:lnTo>
                <a:lnTo>
                  <a:pt x="1468634" y="256074"/>
                </a:lnTo>
                <a:lnTo>
                  <a:pt x="1330107" y="487683"/>
                </a:lnTo>
                <a:lnTo>
                  <a:pt x="2733001" y="665159"/>
                </a:lnTo>
                <a:lnTo>
                  <a:pt x="2733658" y="670629"/>
                </a:lnTo>
                <a:lnTo>
                  <a:pt x="3439160" y="759880"/>
                </a:lnTo>
                <a:lnTo>
                  <a:pt x="4057498" y="1153225"/>
                </a:lnTo>
                <a:lnTo>
                  <a:pt x="4874460" y="1256577"/>
                </a:lnTo>
                <a:lnTo>
                  <a:pt x="5185054" y="2305871"/>
                </a:lnTo>
                <a:lnTo>
                  <a:pt x="589744" y="1724530"/>
                </a:lnTo>
                <a:lnTo>
                  <a:pt x="427437" y="1994878"/>
                </a:lnTo>
                <a:close/>
              </a:path>
              <a:path w="5281294" h="3364229">
                <a:moveTo>
                  <a:pt x="4874460" y="1256577"/>
                </a:moveTo>
                <a:lnTo>
                  <a:pt x="4057498" y="1153225"/>
                </a:lnTo>
                <a:lnTo>
                  <a:pt x="4305484" y="1090330"/>
                </a:lnTo>
                <a:lnTo>
                  <a:pt x="4228998" y="831521"/>
                </a:lnTo>
                <a:lnTo>
                  <a:pt x="4706740" y="689958"/>
                </a:lnTo>
                <a:lnTo>
                  <a:pt x="4874460" y="1256577"/>
                </a:lnTo>
                <a:close/>
              </a:path>
              <a:path w="5281294" h="3364229">
                <a:moveTo>
                  <a:pt x="3439160" y="759880"/>
                </a:moveTo>
                <a:lnTo>
                  <a:pt x="2733658" y="670629"/>
                </a:lnTo>
                <a:lnTo>
                  <a:pt x="3201338" y="608594"/>
                </a:lnTo>
                <a:lnTo>
                  <a:pt x="3439160" y="759880"/>
                </a:lnTo>
                <a:close/>
              </a:path>
              <a:path w="5281294" h="3364229">
                <a:moveTo>
                  <a:pt x="1210165" y="2512376"/>
                </a:moveTo>
                <a:lnTo>
                  <a:pt x="1168334" y="2502981"/>
                </a:lnTo>
                <a:lnTo>
                  <a:pt x="1128800" y="2485670"/>
                </a:lnTo>
                <a:lnTo>
                  <a:pt x="1092838" y="2460605"/>
                </a:lnTo>
                <a:lnTo>
                  <a:pt x="1061725" y="2427947"/>
                </a:lnTo>
                <a:lnTo>
                  <a:pt x="1037800" y="2389723"/>
                </a:lnTo>
                <a:lnTo>
                  <a:pt x="1022446" y="2348701"/>
                </a:lnTo>
                <a:lnTo>
                  <a:pt x="1015503" y="2306155"/>
                </a:lnTo>
                <a:lnTo>
                  <a:pt x="1016808" y="2263358"/>
                </a:lnTo>
                <a:lnTo>
                  <a:pt x="1026201" y="2221584"/>
                </a:lnTo>
                <a:lnTo>
                  <a:pt x="1043522" y="2182108"/>
                </a:lnTo>
                <a:lnTo>
                  <a:pt x="1068607" y="2146202"/>
                </a:lnTo>
                <a:lnTo>
                  <a:pt x="1101297" y="2115140"/>
                </a:lnTo>
                <a:lnTo>
                  <a:pt x="1119236" y="2101249"/>
                </a:lnTo>
                <a:lnTo>
                  <a:pt x="742376" y="1743840"/>
                </a:lnTo>
                <a:lnTo>
                  <a:pt x="5185054" y="2305871"/>
                </a:lnTo>
                <a:lnTo>
                  <a:pt x="5253798" y="2538114"/>
                </a:lnTo>
                <a:lnTo>
                  <a:pt x="4560887" y="2450456"/>
                </a:lnTo>
                <a:lnTo>
                  <a:pt x="4135787" y="2687558"/>
                </a:lnTo>
                <a:lnTo>
                  <a:pt x="4157162" y="2710462"/>
                </a:lnTo>
                <a:lnTo>
                  <a:pt x="4185800" y="2747760"/>
                </a:lnTo>
                <a:lnTo>
                  <a:pt x="4205762" y="2788805"/>
                </a:lnTo>
                <a:lnTo>
                  <a:pt x="4206268" y="2790742"/>
                </a:lnTo>
                <a:lnTo>
                  <a:pt x="1413822" y="2437477"/>
                </a:lnTo>
                <a:lnTo>
                  <a:pt x="1374954" y="2467573"/>
                </a:lnTo>
                <a:lnTo>
                  <a:pt x="1336688" y="2491454"/>
                </a:lnTo>
                <a:lnTo>
                  <a:pt x="1295617" y="2506774"/>
                </a:lnTo>
                <a:lnTo>
                  <a:pt x="1253018" y="2513694"/>
                </a:lnTo>
                <a:lnTo>
                  <a:pt x="1210165" y="2512376"/>
                </a:lnTo>
                <a:close/>
              </a:path>
              <a:path w="5281294" h="3364229">
                <a:moveTo>
                  <a:pt x="4803389" y="2772015"/>
                </a:moveTo>
                <a:lnTo>
                  <a:pt x="4713520" y="2469765"/>
                </a:lnTo>
                <a:lnTo>
                  <a:pt x="5253798" y="2538114"/>
                </a:lnTo>
                <a:lnTo>
                  <a:pt x="5281130" y="2630452"/>
                </a:lnTo>
                <a:lnTo>
                  <a:pt x="4803389" y="2772015"/>
                </a:lnTo>
                <a:close/>
              </a:path>
              <a:path w="5281294" h="3364229">
                <a:moveTo>
                  <a:pt x="1522689" y="2834713"/>
                </a:moveTo>
                <a:lnTo>
                  <a:pt x="1480858" y="2825318"/>
                </a:lnTo>
                <a:lnTo>
                  <a:pt x="1441324" y="2808008"/>
                </a:lnTo>
                <a:lnTo>
                  <a:pt x="1405363" y="2782942"/>
                </a:lnTo>
                <a:lnTo>
                  <a:pt x="1374249" y="2750284"/>
                </a:lnTo>
                <a:lnTo>
                  <a:pt x="1350324" y="2712060"/>
                </a:lnTo>
                <a:lnTo>
                  <a:pt x="1334971" y="2671038"/>
                </a:lnTo>
                <a:lnTo>
                  <a:pt x="1328027" y="2628492"/>
                </a:lnTo>
                <a:lnTo>
                  <a:pt x="1329333" y="2585695"/>
                </a:lnTo>
                <a:lnTo>
                  <a:pt x="1338726" y="2543922"/>
                </a:lnTo>
                <a:lnTo>
                  <a:pt x="1356046" y="2504445"/>
                </a:lnTo>
                <a:lnTo>
                  <a:pt x="1381132" y="2468539"/>
                </a:lnTo>
                <a:lnTo>
                  <a:pt x="1413822" y="2437477"/>
                </a:lnTo>
                <a:lnTo>
                  <a:pt x="4206268" y="2790742"/>
                </a:lnTo>
                <a:lnTo>
                  <a:pt x="4217107" y="2832263"/>
                </a:lnTo>
                <a:lnTo>
                  <a:pt x="4219888" y="2876716"/>
                </a:lnTo>
                <a:lnTo>
                  <a:pt x="4214178" y="2921083"/>
                </a:lnTo>
                <a:lnTo>
                  <a:pt x="4200020" y="2963777"/>
                </a:lnTo>
                <a:lnTo>
                  <a:pt x="4177476" y="3003547"/>
                </a:lnTo>
                <a:lnTo>
                  <a:pt x="4167699" y="3014796"/>
                </a:lnTo>
                <a:lnTo>
                  <a:pt x="3753115" y="2962348"/>
                </a:lnTo>
                <a:lnTo>
                  <a:pt x="3744146" y="2969293"/>
                </a:lnTo>
                <a:lnTo>
                  <a:pt x="3759573" y="3012368"/>
                </a:lnTo>
                <a:lnTo>
                  <a:pt x="3761881" y="3030791"/>
                </a:lnTo>
                <a:lnTo>
                  <a:pt x="1711397" y="2771389"/>
                </a:lnTo>
                <a:lnTo>
                  <a:pt x="1687478" y="2789910"/>
                </a:lnTo>
                <a:lnTo>
                  <a:pt x="1649212" y="2813791"/>
                </a:lnTo>
                <a:lnTo>
                  <a:pt x="1608142" y="2829111"/>
                </a:lnTo>
                <a:lnTo>
                  <a:pt x="1565542" y="2836031"/>
                </a:lnTo>
                <a:lnTo>
                  <a:pt x="1522689" y="2834713"/>
                </a:lnTo>
                <a:close/>
              </a:path>
              <a:path w="5281294" h="3364229">
                <a:moveTo>
                  <a:pt x="3939631" y="3097057"/>
                </a:moveTo>
                <a:lnTo>
                  <a:pt x="3897454" y="3083860"/>
                </a:lnTo>
                <a:lnTo>
                  <a:pt x="3857951" y="3062510"/>
                </a:lnTo>
                <a:lnTo>
                  <a:pt x="3822382" y="3033058"/>
                </a:lnTo>
                <a:lnTo>
                  <a:pt x="3753115" y="2962348"/>
                </a:lnTo>
                <a:lnTo>
                  <a:pt x="4167699" y="3014796"/>
                </a:lnTo>
                <a:lnTo>
                  <a:pt x="4109926" y="3067354"/>
                </a:lnTo>
                <a:lnTo>
                  <a:pt x="4069631" y="3087251"/>
                </a:lnTo>
                <a:lnTo>
                  <a:pt x="4026977" y="3098801"/>
                </a:lnTo>
                <a:lnTo>
                  <a:pt x="3983225" y="3102054"/>
                </a:lnTo>
                <a:lnTo>
                  <a:pt x="3939631" y="3097057"/>
                </a:lnTo>
                <a:close/>
              </a:path>
              <a:path w="5281294" h="3364229">
                <a:moveTo>
                  <a:pt x="1825407" y="3113246"/>
                </a:moveTo>
                <a:lnTo>
                  <a:pt x="1783950" y="3108001"/>
                </a:lnTo>
                <a:lnTo>
                  <a:pt x="1744431" y="3093767"/>
                </a:lnTo>
                <a:lnTo>
                  <a:pt x="1708430" y="3070744"/>
                </a:lnTo>
                <a:lnTo>
                  <a:pt x="1677526" y="3039131"/>
                </a:lnTo>
                <a:lnTo>
                  <a:pt x="1654563" y="3001370"/>
                </a:lnTo>
                <a:lnTo>
                  <a:pt x="1641199" y="2960819"/>
                </a:lnTo>
                <a:lnTo>
                  <a:pt x="1637236" y="2919053"/>
                </a:lnTo>
                <a:lnTo>
                  <a:pt x="1642474" y="2877651"/>
                </a:lnTo>
                <a:lnTo>
                  <a:pt x="1656713" y="2838189"/>
                </a:lnTo>
                <a:lnTo>
                  <a:pt x="1679754" y="2802243"/>
                </a:lnTo>
                <a:lnTo>
                  <a:pt x="1711397" y="2771389"/>
                </a:lnTo>
                <a:lnTo>
                  <a:pt x="3761881" y="3030791"/>
                </a:lnTo>
                <a:lnTo>
                  <a:pt x="3765189" y="3057195"/>
                </a:lnTo>
                <a:lnTo>
                  <a:pt x="3761062" y="3102060"/>
                </a:lnTo>
                <a:lnTo>
                  <a:pt x="3747257" y="3145253"/>
                </a:lnTo>
                <a:lnTo>
                  <a:pt x="3723842" y="3185060"/>
                </a:lnTo>
                <a:lnTo>
                  <a:pt x="3690883" y="3219769"/>
                </a:lnTo>
                <a:lnTo>
                  <a:pt x="3687465" y="3222030"/>
                </a:lnTo>
                <a:lnTo>
                  <a:pt x="2024859" y="3011698"/>
                </a:lnTo>
                <a:lnTo>
                  <a:pt x="1945629" y="3073048"/>
                </a:lnTo>
                <a:lnTo>
                  <a:pt x="1907826" y="3095969"/>
                </a:lnTo>
                <a:lnTo>
                  <a:pt x="1867226" y="3109302"/>
                </a:lnTo>
                <a:lnTo>
                  <a:pt x="1825407" y="3113246"/>
                </a:lnTo>
                <a:close/>
              </a:path>
              <a:path w="5281294" h="3364229">
                <a:moveTo>
                  <a:pt x="2138870" y="3353554"/>
                </a:moveTo>
                <a:lnTo>
                  <a:pt x="2097412" y="3348310"/>
                </a:lnTo>
                <a:lnTo>
                  <a:pt x="2057893" y="3334076"/>
                </a:lnTo>
                <a:lnTo>
                  <a:pt x="2021892" y="3311053"/>
                </a:lnTo>
                <a:lnTo>
                  <a:pt x="1990988" y="3279440"/>
                </a:lnTo>
                <a:lnTo>
                  <a:pt x="1968025" y="3241679"/>
                </a:lnTo>
                <a:lnTo>
                  <a:pt x="1954662" y="3201127"/>
                </a:lnTo>
                <a:lnTo>
                  <a:pt x="1950698" y="3159362"/>
                </a:lnTo>
                <a:lnTo>
                  <a:pt x="1955936" y="3117960"/>
                </a:lnTo>
                <a:lnTo>
                  <a:pt x="1970175" y="3078498"/>
                </a:lnTo>
                <a:lnTo>
                  <a:pt x="1993216" y="3042552"/>
                </a:lnTo>
                <a:lnTo>
                  <a:pt x="2024859" y="3011698"/>
                </a:lnTo>
                <a:lnTo>
                  <a:pt x="3687465" y="3222030"/>
                </a:lnTo>
                <a:lnTo>
                  <a:pt x="3665251" y="3236727"/>
                </a:lnTo>
                <a:lnTo>
                  <a:pt x="3405665" y="3203887"/>
                </a:lnTo>
                <a:lnTo>
                  <a:pt x="3401516" y="3204709"/>
                </a:lnTo>
                <a:lnTo>
                  <a:pt x="3396039" y="3205363"/>
                </a:lnTo>
                <a:lnTo>
                  <a:pt x="3391889" y="3206184"/>
                </a:lnTo>
                <a:lnTo>
                  <a:pt x="3422402" y="3220818"/>
                </a:lnTo>
                <a:lnTo>
                  <a:pt x="3335696" y="3287956"/>
                </a:lnTo>
                <a:lnTo>
                  <a:pt x="3329052" y="3292502"/>
                </a:lnTo>
                <a:lnTo>
                  <a:pt x="2867837" y="3234155"/>
                </a:lnTo>
                <a:lnTo>
                  <a:pt x="2778645" y="3299631"/>
                </a:lnTo>
                <a:lnTo>
                  <a:pt x="2762529" y="3309712"/>
                </a:lnTo>
                <a:lnTo>
                  <a:pt x="2332510" y="3255312"/>
                </a:lnTo>
                <a:lnTo>
                  <a:pt x="2329352" y="3258953"/>
                </a:lnTo>
                <a:lnTo>
                  <a:pt x="2259091" y="3313357"/>
                </a:lnTo>
                <a:lnTo>
                  <a:pt x="2221288" y="3336278"/>
                </a:lnTo>
                <a:lnTo>
                  <a:pt x="2180688" y="3349610"/>
                </a:lnTo>
                <a:lnTo>
                  <a:pt x="2138870" y="3353554"/>
                </a:lnTo>
                <a:close/>
              </a:path>
              <a:path w="5281294" h="3364229">
                <a:moveTo>
                  <a:pt x="3523600" y="3265697"/>
                </a:moveTo>
                <a:lnTo>
                  <a:pt x="3481266" y="3254205"/>
                </a:lnTo>
                <a:lnTo>
                  <a:pt x="3441872" y="3233638"/>
                </a:lnTo>
                <a:lnTo>
                  <a:pt x="3406992" y="3204055"/>
                </a:lnTo>
                <a:lnTo>
                  <a:pt x="3665251" y="3236727"/>
                </a:lnTo>
                <a:lnTo>
                  <a:pt x="3652517" y="3245151"/>
                </a:lnTo>
                <a:lnTo>
                  <a:pt x="3610799" y="3261228"/>
                </a:lnTo>
                <a:lnTo>
                  <a:pt x="3567302" y="3268057"/>
                </a:lnTo>
                <a:lnTo>
                  <a:pt x="3523600" y="3265697"/>
                </a:lnTo>
                <a:close/>
              </a:path>
              <a:path w="5281294" h="3364229">
                <a:moveTo>
                  <a:pt x="3083447" y="3355736"/>
                </a:moveTo>
                <a:lnTo>
                  <a:pt x="3040281" y="3346656"/>
                </a:lnTo>
                <a:lnTo>
                  <a:pt x="2998429" y="3331897"/>
                </a:lnTo>
                <a:lnTo>
                  <a:pt x="2958505" y="3311511"/>
                </a:lnTo>
                <a:lnTo>
                  <a:pt x="2921122" y="3285551"/>
                </a:lnTo>
                <a:lnTo>
                  <a:pt x="2886893" y="3254072"/>
                </a:lnTo>
                <a:lnTo>
                  <a:pt x="2867837" y="3234155"/>
                </a:lnTo>
                <a:lnTo>
                  <a:pt x="3329052" y="3292502"/>
                </a:lnTo>
                <a:lnTo>
                  <a:pt x="3297524" y="3314074"/>
                </a:lnTo>
                <a:lnTo>
                  <a:pt x="3256986" y="3334192"/>
                </a:lnTo>
                <a:lnTo>
                  <a:pt x="3214697" y="3348364"/>
                </a:lnTo>
                <a:lnTo>
                  <a:pt x="3171268" y="3356644"/>
                </a:lnTo>
                <a:lnTo>
                  <a:pt x="3127313" y="3359083"/>
                </a:lnTo>
                <a:lnTo>
                  <a:pt x="3083447" y="3355736"/>
                </a:lnTo>
                <a:close/>
              </a:path>
              <a:path w="5281294" h="3364229">
                <a:moveTo>
                  <a:pt x="2559342" y="3363630"/>
                </a:moveTo>
                <a:lnTo>
                  <a:pt x="2514010" y="3357684"/>
                </a:lnTo>
                <a:lnTo>
                  <a:pt x="2469783" y="3345558"/>
                </a:lnTo>
                <a:lnTo>
                  <a:pt x="2427346" y="3327285"/>
                </a:lnTo>
                <a:lnTo>
                  <a:pt x="2387381" y="3302892"/>
                </a:lnTo>
                <a:lnTo>
                  <a:pt x="2350574" y="3272411"/>
                </a:lnTo>
                <a:lnTo>
                  <a:pt x="2332510" y="3255312"/>
                </a:lnTo>
                <a:lnTo>
                  <a:pt x="2762529" y="3309712"/>
                </a:lnTo>
                <a:lnTo>
                  <a:pt x="2695131" y="3344097"/>
                </a:lnTo>
                <a:lnTo>
                  <a:pt x="2650587" y="3356866"/>
                </a:lnTo>
                <a:lnTo>
                  <a:pt x="2605096" y="3363367"/>
                </a:lnTo>
                <a:lnTo>
                  <a:pt x="2559342" y="3363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73764" y="4112243"/>
            <a:ext cx="1468120" cy="1993264"/>
          </a:xfrm>
          <a:custGeom>
            <a:avLst/>
            <a:gdLst/>
            <a:ahLst/>
            <a:cxnLst/>
            <a:rect l="l" t="t" r="r" b="b"/>
            <a:pathLst>
              <a:path w="1468120" h="1993264">
                <a:moveTo>
                  <a:pt x="1039560" y="0"/>
                </a:moveTo>
                <a:lnTo>
                  <a:pt x="1467917" y="255754"/>
                </a:lnTo>
                <a:lnTo>
                  <a:pt x="428356" y="1992981"/>
                </a:lnTo>
                <a:lnTo>
                  <a:pt x="0" y="1737226"/>
                </a:lnTo>
                <a:lnTo>
                  <a:pt x="1039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01695" y="4802135"/>
            <a:ext cx="1052830" cy="2082800"/>
          </a:xfrm>
          <a:custGeom>
            <a:avLst/>
            <a:gdLst/>
            <a:ahLst/>
            <a:cxnLst/>
            <a:rect l="l" t="t" r="r" b="b"/>
            <a:pathLst>
              <a:path w="1052830" h="2082800">
                <a:moveTo>
                  <a:pt x="1052742" y="1941378"/>
                </a:moveTo>
                <a:lnTo>
                  <a:pt x="574189" y="2082401"/>
                </a:lnTo>
                <a:lnTo>
                  <a:pt x="0" y="141023"/>
                </a:lnTo>
                <a:lnTo>
                  <a:pt x="478552" y="0"/>
                </a:lnTo>
                <a:lnTo>
                  <a:pt x="1052742" y="1941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14556" y="4052697"/>
            <a:ext cx="5398642" cy="348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90074" y="0"/>
            <a:ext cx="4598035" cy="10287000"/>
          </a:xfrm>
          <a:custGeom>
            <a:avLst/>
            <a:gdLst/>
            <a:ahLst/>
            <a:cxnLst/>
            <a:rect l="l" t="t" r="r" b="b"/>
            <a:pathLst>
              <a:path w="4598034" h="10287000">
                <a:moveTo>
                  <a:pt x="0" y="0"/>
                </a:moveTo>
                <a:lnTo>
                  <a:pt x="0" y="10286999"/>
                </a:lnTo>
                <a:lnTo>
                  <a:pt x="4597925" y="10286999"/>
                </a:lnTo>
                <a:lnTo>
                  <a:pt x="45979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20842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9" y="0"/>
                </a:lnTo>
                <a:lnTo>
                  <a:pt x="5714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3142618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4067889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4956434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700" y="5779132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7233022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58159" y="3432256"/>
            <a:ext cx="3381374" cy="337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0762" y="562002"/>
            <a:ext cx="113506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500" spc="425" dirty="0">
                <a:solidFill>
                  <a:srgbClr val="EC7703"/>
                </a:solidFill>
              </a:rPr>
              <a:t>Principes généraux</a:t>
            </a:r>
            <a:endParaRPr sz="5500" dirty="0"/>
          </a:p>
        </p:txBody>
      </p:sp>
      <p:sp>
        <p:nvSpPr>
          <p:cNvPr id="11" name="object 11"/>
          <p:cNvSpPr txBox="1"/>
          <p:nvPr/>
        </p:nvSpPr>
        <p:spPr>
          <a:xfrm>
            <a:off x="1966912" y="2948372"/>
            <a:ext cx="10823575" cy="5251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6350" indent="-5156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fr-FR" sz="3600" spc="-20" dirty="0">
                <a:cs typeface="Calibri"/>
              </a:rPr>
              <a:t>Eviter </a:t>
            </a:r>
            <a:r>
              <a:rPr lang="fr-FR" sz="3600" spc="-5" dirty="0">
                <a:cs typeface="Calibri"/>
              </a:rPr>
              <a:t>le </a:t>
            </a:r>
            <a:r>
              <a:rPr lang="fr-FR" sz="3600" spc="-10" dirty="0">
                <a:cs typeface="Calibri"/>
              </a:rPr>
              <a:t>gâchis </a:t>
            </a:r>
            <a:r>
              <a:rPr lang="fr-FR" sz="3600" spc="-5" dirty="0">
                <a:cs typeface="Calibri"/>
              </a:rPr>
              <a:t>de la </a:t>
            </a:r>
            <a:r>
              <a:rPr lang="fr-FR" sz="3600" spc="-50" dirty="0">
                <a:cs typeface="Calibri"/>
              </a:rPr>
              <a:t>PACES: </a:t>
            </a:r>
            <a:r>
              <a:rPr lang="fr-FR" sz="3600" spc="-10" dirty="0">
                <a:cs typeface="Calibri"/>
              </a:rPr>
              <a:t>valorisation </a:t>
            </a:r>
            <a:r>
              <a:rPr lang="fr-FR" sz="3600" spc="-5" dirty="0">
                <a:cs typeface="Calibri"/>
              </a:rPr>
              <a:t>de </a:t>
            </a:r>
            <a:r>
              <a:rPr lang="fr-FR" sz="3600" spc="5" dirty="0">
                <a:cs typeface="Calibri"/>
              </a:rPr>
              <a:t>la  </a:t>
            </a:r>
            <a:r>
              <a:rPr lang="fr-FR" sz="3600" dirty="0">
                <a:cs typeface="Calibri"/>
              </a:rPr>
              <a:t>L1</a:t>
            </a:r>
            <a:r>
              <a:rPr lang="fr-FR" sz="3600" spc="-5" dirty="0">
                <a:cs typeface="Calibri"/>
              </a:rPr>
              <a:t> </a:t>
            </a:r>
            <a:r>
              <a:rPr lang="fr-FR" sz="3600" spc="-10" dirty="0">
                <a:cs typeface="Calibri"/>
              </a:rPr>
              <a:t>validée</a:t>
            </a:r>
            <a:endParaRPr lang="fr-FR" sz="3600" dirty="0"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  <a:tab pos="1659889" algn="l"/>
                <a:tab pos="2146300" algn="l"/>
                <a:tab pos="4702175" algn="l"/>
                <a:tab pos="5307330" algn="l"/>
                <a:tab pos="7011670" algn="l"/>
              </a:tabLst>
            </a:pPr>
            <a:r>
              <a:rPr lang="fr-FR" sz="3600" spc="-80" dirty="0">
                <a:cs typeface="Calibri"/>
              </a:rPr>
              <a:t>Pas d</a:t>
            </a:r>
            <a:r>
              <a:rPr lang="fr-FR" sz="3600" dirty="0">
                <a:cs typeface="Calibri"/>
              </a:rPr>
              <a:t>e	</a:t>
            </a:r>
            <a:r>
              <a:rPr lang="fr-FR" sz="3600" spc="-40" dirty="0">
                <a:cs typeface="Calibri"/>
              </a:rPr>
              <a:t>r</a:t>
            </a:r>
            <a:r>
              <a:rPr lang="fr-FR" sz="3600" dirty="0">
                <a:cs typeface="Calibri"/>
              </a:rPr>
              <a:t>edoubleme</a:t>
            </a:r>
            <a:r>
              <a:rPr lang="fr-FR" sz="3600" spc="-25" dirty="0">
                <a:cs typeface="Calibri"/>
              </a:rPr>
              <a:t>n</a:t>
            </a:r>
            <a:r>
              <a:rPr lang="fr-FR" sz="3600" dirty="0">
                <a:cs typeface="Calibri"/>
              </a:rPr>
              <a:t>t </a:t>
            </a:r>
            <a:r>
              <a:rPr lang="fr-FR" sz="3600" spc="-15" dirty="0">
                <a:cs typeface="Calibri"/>
              </a:rPr>
              <a:t>e</a:t>
            </a:r>
            <a:r>
              <a:rPr lang="fr-FR" sz="3600" dirty="0">
                <a:cs typeface="Calibri"/>
              </a:rPr>
              <a:t>n </a:t>
            </a:r>
            <a:r>
              <a:rPr lang="fr-FR" sz="3600" spc="-5" dirty="0">
                <a:cs typeface="Calibri"/>
              </a:rPr>
              <a:t>p</a:t>
            </a:r>
            <a:r>
              <a:rPr lang="fr-FR" sz="3600" spc="-45" dirty="0">
                <a:cs typeface="Calibri"/>
              </a:rPr>
              <a:t>r</a:t>
            </a:r>
            <a:r>
              <a:rPr lang="fr-FR" sz="3600" dirty="0">
                <a:cs typeface="Calibri"/>
              </a:rPr>
              <a:t>emiè</a:t>
            </a:r>
            <a:r>
              <a:rPr lang="fr-FR" sz="3600" spc="-45" dirty="0">
                <a:cs typeface="Calibri"/>
              </a:rPr>
              <a:t>r</a:t>
            </a:r>
            <a:r>
              <a:rPr lang="fr-FR" sz="3600" dirty="0">
                <a:cs typeface="Calibri"/>
              </a:rPr>
              <a:t>e ann</a:t>
            </a:r>
            <a:r>
              <a:rPr lang="fr-FR" sz="3600" spc="-20" dirty="0">
                <a:cs typeface="Calibri"/>
              </a:rPr>
              <a:t>é</a:t>
            </a:r>
            <a:r>
              <a:rPr lang="fr-FR" sz="3600" dirty="0">
                <a:cs typeface="Calibri"/>
              </a:rPr>
              <a:t>e  </a:t>
            </a:r>
            <a:r>
              <a:rPr lang="fr-FR" sz="3600" spc="-20" dirty="0">
                <a:cs typeface="Calibri"/>
              </a:rPr>
              <a:t>santé</a:t>
            </a:r>
            <a:endParaRPr lang="fr-FR" sz="3600" dirty="0"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8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fr-FR" sz="3600" spc="-15" dirty="0">
                <a:cs typeface="Calibri"/>
              </a:rPr>
              <a:t>Diversification </a:t>
            </a:r>
            <a:r>
              <a:rPr lang="fr-FR" sz="3600" spc="-5" dirty="0">
                <a:cs typeface="Calibri"/>
              </a:rPr>
              <a:t>des</a:t>
            </a:r>
            <a:r>
              <a:rPr lang="fr-FR" sz="3600" spc="40" dirty="0">
                <a:cs typeface="Calibri"/>
              </a:rPr>
              <a:t> </a:t>
            </a:r>
            <a:r>
              <a:rPr lang="fr-FR" sz="3600" spc="-15" dirty="0">
                <a:cs typeface="Calibri"/>
              </a:rPr>
              <a:t>profils</a:t>
            </a:r>
            <a:endParaRPr lang="fr-FR" sz="3600" dirty="0"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fr-FR" sz="3600" spc="-5" dirty="0">
                <a:cs typeface="Calibri"/>
              </a:rPr>
              <a:t>Principe des </a:t>
            </a:r>
            <a:r>
              <a:rPr lang="fr-FR" sz="3600" dirty="0">
                <a:cs typeface="Calibri"/>
              </a:rPr>
              <a:t>2 chances </a:t>
            </a: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fr-FR" sz="3600" dirty="0">
                <a:cs typeface="Calibri"/>
              </a:rPr>
              <a:t>Accès aux filières Médecine, </a:t>
            </a:r>
            <a:r>
              <a:rPr lang="fr-FR" sz="3600" dirty="0" err="1">
                <a:cs typeface="Calibri"/>
              </a:rPr>
              <a:t>Maieutique</a:t>
            </a:r>
            <a:r>
              <a:rPr lang="fr-FR" sz="3600" dirty="0">
                <a:cs typeface="Calibri"/>
              </a:rPr>
              <a:t>, Odontologie, Pharmacie,  +</a:t>
            </a:r>
            <a:r>
              <a:rPr lang="fr-FR" sz="3600" spc="-5" dirty="0">
                <a:cs typeface="Calibri"/>
              </a:rPr>
              <a:t> </a:t>
            </a:r>
            <a:r>
              <a:rPr lang="fr-FR" sz="3600" dirty="0">
                <a:cs typeface="Calibri"/>
              </a:rPr>
              <a:t>Kinésithérapie (Dijon et Nevers) pour l’</a:t>
            </a:r>
            <a:r>
              <a:rPr lang="fr-FR" sz="3600" dirty="0" err="1">
                <a:cs typeface="Calibri"/>
              </a:rPr>
              <a:t>uB</a:t>
            </a:r>
            <a:endParaRPr lang="fr-FR" sz="3600" dirty="0">
              <a:cs typeface="Calibri"/>
            </a:endParaRP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endParaRPr sz="3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61539" y="0"/>
            <a:ext cx="842646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00"/>
            <a:ext cx="9705975" cy="8229600"/>
          </a:xfrm>
          <a:custGeom>
            <a:avLst/>
            <a:gdLst/>
            <a:ahLst/>
            <a:cxnLst/>
            <a:rect l="l" t="t" r="r" b="b"/>
            <a:pathLst>
              <a:path w="9705975" h="8229600">
                <a:moveTo>
                  <a:pt x="0" y="0"/>
                </a:moveTo>
                <a:lnTo>
                  <a:pt x="9705974" y="0"/>
                </a:lnTo>
                <a:lnTo>
                  <a:pt x="97059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96117" y="7890283"/>
            <a:ext cx="1514474" cy="923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4683" y="1736387"/>
            <a:ext cx="7298055" cy="328487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ts val="8480"/>
              </a:lnSpc>
              <a:spcBef>
                <a:spcPts val="114"/>
              </a:spcBef>
            </a:pPr>
            <a:r>
              <a:rPr sz="6800" spc="765" dirty="0">
                <a:solidFill>
                  <a:srgbClr val="EC7703"/>
                </a:solidFill>
              </a:rPr>
              <a:t>Temps</a:t>
            </a:r>
            <a:r>
              <a:rPr sz="6800" spc="-345" dirty="0">
                <a:solidFill>
                  <a:srgbClr val="EC7703"/>
                </a:solidFill>
              </a:rPr>
              <a:t> </a:t>
            </a:r>
            <a:r>
              <a:rPr sz="6800" spc="515" dirty="0" err="1">
                <a:solidFill>
                  <a:srgbClr val="EC7703"/>
                </a:solidFill>
              </a:rPr>
              <a:t>d'échange</a:t>
            </a:r>
            <a:r>
              <a:rPr sz="6800" spc="515" dirty="0">
                <a:solidFill>
                  <a:srgbClr val="EC7703"/>
                </a:solidFill>
              </a:rPr>
              <a:t>  </a:t>
            </a:r>
            <a:r>
              <a:rPr sz="6800" spc="355" dirty="0" err="1">
                <a:solidFill>
                  <a:srgbClr val="EC7703"/>
                </a:solidFill>
              </a:rPr>
              <a:t>libre</a:t>
            </a:r>
            <a:r>
              <a:rPr lang="fr-FR" sz="6800" spc="355" dirty="0">
                <a:solidFill>
                  <a:srgbClr val="EC7703"/>
                </a:solidFill>
              </a:rPr>
              <a:t> avec les équipes</a:t>
            </a:r>
            <a:endParaRPr sz="6800" dirty="0"/>
          </a:p>
        </p:txBody>
      </p:sp>
      <p:sp>
        <p:nvSpPr>
          <p:cNvPr id="7" name="object 7"/>
          <p:cNvSpPr/>
          <p:nvPr/>
        </p:nvSpPr>
        <p:spPr>
          <a:xfrm>
            <a:off x="2402511" y="5931300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2511" y="6388500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2511" y="6845700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2511" y="7302900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543" y="8283630"/>
            <a:ext cx="1724025" cy="1724025"/>
          </a:xfrm>
          <a:custGeom>
            <a:avLst/>
            <a:gdLst/>
            <a:ahLst/>
            <a:cxnLst/>
            <a:rect l="l" t="t" r="r" b="b"/>
            <a:pathLst>
              <a:path w="1724025" h="1724025">
                <a:moveTo>
                  <a:pt x="1724024" y="1724024"/>
                </a:moveTo>
                <a:lnTo>
                  <a:pt x="0" y="1724024"/>
                </a:lnTo>
                <a:lnTo>
                  <a:pt x="0" y="0"/>
                </a:lnTo>
                <a:lnTo>
                  <a:pt x="1724024" y="1724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1212" y="764117"/>
            <a:ext cx="9953625" cy="9248775"/>
          </a:xfrm>
          <a:custGeom>
            <a:avLst/>
            <a:gdLst/>
            <a:ahLst/>
            <a:cxnLst/>
            <a:rect l="l" t="t" r="r" b="b"/>
            <a:pathLst>
              <a:path w="9953625" h="9248775">
                <a:moveTo>
                  <a:pt x="0" y="0"/>
                </a:moveTo>
                <a:lnTo>
                  <a:pt x="9953624" y="0"/>
                </a:lnTo>
                <a:lnTo>
                  <a:pt x="9953624" y="9248774"/>
                </a:lnTo>
                <a:lnTo>
                  <a:pt x="0" y="9248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0181" y="5624103"/>
            <a:ext cx="3429000" cy="2654300"/>
          </a:xfrm>
          <a:custGeom>
            <a:avLst/>
            <a:gdLst/>
            <a:ahLst/>
            <a:cxnLst/>
            <a:rect l="l" t="t" r="r" b="b"/>
            <a:pathLst>
              <a:path w="3429000" h="2654300">
                <a:moveTo>
                  <a:pt x="1529932" y="1587499"/>
                </a:moveTo>
                <a:lnTo>
                  <a:pt x="1191969" y="1587499"/>
                </a:lnTo>
                <a:lnTo>
                  <a:pt x="1239630" y="1574799"/>
                </a:lnTo>
                <a:lnTo>
                  <a:pt x="1289259" y="1549399"/>
                </a:lnTo>
                <a:lnTo>
                  <a:pt x="1394129" y="1523999"/>
                </a:lnTo>
                <a:lnTo>
                  <a:pt x="1394129" y="1460499"/>
                </a:lnTo>
                <a:lnTo>
                  <a:pt x="1359105" y="1435099"/>
                </a:lnTo>
                <a:lnTo>
                  <a:pt x="1325619" y="1409699"/>
                </a:lnTo>
                <a:lnTo>
                  <a:pt x="1293754" y="1371599"/>
                </a:lnTo>
                <a:lnTo>
                  <a:pt x="1263589" y="1346199"/>
                </a:lnTo>
                <a:lnTo>
                  <a:pt x="1235206" y="1308099"/>
                </a:lnTo>
                <a:lnTo>
                  <a:pt x="1208686" y="1269999"/>
                </a:lnTo>
                <a:lnTo>
                  <a:pt x="1184110" y="1231899"/>
                </a:lnTo>
                <a:lnTo>
                  <a:pt x="1161558" y="1181099"/>
                </a:lnTo>
                <a:lnTo>
                  <a:pt x="1141113" y="1142999"/>
                </a:lnTo>
                <a:lnTo>
                  <a:pt x="1122854" y="1092199"/>
                </a:lnTo>
                <a:lnTo>
                  <a:pt x="1106863" y="1041399"/>
                </a:lnTo>
                <a:lnTo>
                  <a:pt x="1093221" y="990599"/>
                </a:lnTo>
                <a:lnTo>
                  <a:pt x="1082333" y="939799"/>
                </a:lnTo>
                <a:lnTo>
                  <a:pt x="1073613" y="888999"/>
                </a:lnTo>
                <a:lnTo>
                  <a:pt x="1067116" y="838199"/>
                </a:lnTo>
                <a:lnTo>
                  <a:pt x="1062897" y="787399"/>
                </a:lnTo>
                <a:lnTo>
                  <a:pt x="1061011" y="736599"/>
                </a:lnTo>
                <a:lnTo>
                  <a:pt x="1061512" y="685799"/>
                </a:lnTo>
                <a:lnTo>
                  <a:pt x="1064455" y="634999"/>
                </a:lnTo>
                <a:lnTo>
                  <a:pt x="1069895" y="584199"/>
                </a:lnTo>
                <a:lnTo>
                  <a:pt x="1078252" y="533399"/>
                </a:lnTo>
                <a:lnTo>
                  <a:pt x="1089370" y="482599"/>
                </a:lnTo>
                <a:lnTo>
                  <a:pt x="1103313" y="431799"/>
                </a:lnTo>
                <a:lnTo>
                  <a:pt x="1120144" y="380999"/>
                </a:lnTo>
                <a:lnTo>
                  <a:pt x="1139927" y="342899"/>
                </a:lnTo>
                <a:lnTo>
                  <a:pt x="1162726" y="292099"/>
                </a:lnTo>
                <a:lnTo>
                  <a:pt x="1188605" y="253999"/>
                </a:lnTo>
                <a:lnTo>
                  <a:pt x="1217628" y="215899"/>
                </a:lnTo>
                <a:lnTo>
                  <a:pt x="1248057" y="177799"/>
                </a:lnTo>
                <a:lnTo>
                  <a:pt x="1281276" y="152399"/>
                </a:lnTo>
                <a:lnTo>
                  <a:pt x="1317338" y="114299"/>
                </a:lnTo>
                <a:lnTo>
                  <a:pt x="1356295" y="88899"/>
                </a:lnTo>
                <a:lnTo>
                  <a:pt x="1398200" y="63499"/>
                </a:lnTo>
                <a:lnTo>
                  <a:pt x="1443105" y="38099"/>
                </a:lnTo>
                <a:lnTo>
                  <a:pt x="1491063" y="25399"/>
                </a:lnTo>
                <a:lnTo>
                  <a:pt x="1542127" y="12699"/>
                </a:lnTo>
                <a:lnTo>
                  <a:pt x="1596348" y="0"/>
                </a:lnTo>
                <a:lnTo>
                  <a:pt x="1832604" y="0"/>
                </a:lnTo>
                <a:lnTo>
                  <a:pt x="1886825" y="12699"/>
                </a:lnTo>
                <a:lnTo>
                  <a:pt x="1937889" y="25399"/>
                </a:lnTo>
                <a:lnTo>
                  <a:pt x="1985847" y="38099"/>
                </a:lnTo>
                <a:lnTo>
                  <a:pt x="2030752" y="63499"/>
                </a:lnTo>
                <a:lnTo>
                  <a:pt x="2072657" y="88899"/>
                </a:lnTo>
                <a:lnTo>
                  <a:pt x="2111614" y="114299"/>
                </a:lnTo>
                <a:lnTo>
                  <a:pt x="2123635" y="126999"/>
                </a:lnTo>
                <a:lnTo>
                  <a:pt x="1714476" y="126999"/>
                </a:lnTo>
                <a:lnTo>
                  <a:pt x="1655885" y="139699"/>
                </a:lnTo>
                <a:lnTo>
                  <a:pt x="1601346" y="139699"/>
                </a:lnTo>
                <a:lnTo>
                  <a:pt x="1550761" y="152399"/>
                </a:lnTo>
                <a:lnTo>
                  <a:pt x="1504035" y="165099"/>
                </a:lnTo>
                <a:lnTo>
                  <a:pt x="1461072" y="190499"/>
                </a:lnTo>
                <a:lnTo>
                  <a:pt x="1421775" y="215899"/>
                </a:lnTo>
                <a:lnTo>
                  <a:pt x="1386050" y="241299"/>
                </a:lnTo>
                <a:lnTo>
                  <a:pt x="1353800" y="266699"/>
                </a:lnTo>
                <a:lnTo>
                  <a:pt x="1324928" y="304799"/>
                </a:lnTo>
                <a:lnTo>
                  <a:pt x="1298304" y="342899"/>
                </a:lnTo>
                <a:lnTo>
                  <a:pt x="1275025" y="380999"/>
                </a:lnTo>
                <a:lnTo>
                  <a:pt x="1255011" y="419099"/>
                </a:lnTo>
                <a:lnTo>
                  <a:pt x="1238179" y="457199"/>
                </a:lnTo>
                <a:lnTo>
                  <a:pt x="1224449" y="507999"/>
                </a:lnTo>
                <a:lnTo>
                  <a:pt x="1213738" y="558799"/>
                </a:lnTo>
                <a:lnTo>
                  <a:pt x="1205965" y="596899"/>
                </a:lnTo>
                <a:lnTo>
                  <a:pt x="1200474" y="647699"/>
                </a:lnTo>
                <a:lnTo>
                  <a:pt x="1197935" y="698499"/>
                </a:lnTo>
                <a:lnTo>
                  <a:pt x="1198253" y="749299"/>
                </a:lnTo>
                <a:lnTo>
                  <a:pt x="1201331" y="800099"/>
                </a:lnTo>
                <a:lnTo>
                  <a:pt x="1207075" y="850899"/>
                </a:lnTo>
                <a:lnTo>
                  <a:pt x="1215390" y="901699"/>
                </a:lnTo>
                <a:lnTo>
                  <a:pt x="1226181" y="952499"/>
                </a:lnTo>
                <a:lnTo>
                  <a:pt x="1240945" y="1015999"/>
                </a:lnTo>
                <a:lnTo>
                  <a:pt x="1258551" y="1066799"/>
                </a:lnTo>
                <a:lnTo>
                  <a:pt x="1278854" y="1117599"/>
                </a:lnTo>
                <a:lnTo>
                  <a:pt x="1301708" y="1155699"/>
                </a:lnTo>
                <a:lnTo>
                  <a:pt x="1326969" y="1206499"/>
                </a:lnTo>
                <a:lnTo>
                  <a:pt x="1354494" y="1244599"/>
                </a:lnTo>
                <a:lnTo>
                  <a:pt x="1384136" y="1269999"/>
                </a:lnTo>
                <a:lnTo>
                  <a:pt x="1415751" y="1308099"/>
                </a:lnTo>
                <a:lnTo>
                  <a:pt x="1449196" y="1333499"/>
                </a:lnTo>
                <a:lnTo>
                  <a:pt x="1484324" y="1346199"/>
                </a:lnTo>
                <a:lnTo>
                  <a:pt x="1503216" y="1358899"/>
                </a:lnTo>
                <a:lnTo>
                  <a:pt x="1518244" y="1371599"/>
                </a:lnTo>
                <a:lnTo>
                  <a:pt x="1528170" y="1384299"/>
                </a:lnTo>
                <a:lnTo>
                  <a:pt x="1531754" y="1409699"/>
                </a:lnTo>
                <a:lnTo>
                  <a:pt x="1531754" y="1574799"/>
                </a:lnTo>
                <a:lnTo>
                  <a:pt x="1529932" y="1587499"/>
                </a:lnTo>
                <a:close/>
              </a:path>
              <a:path w="3429000" h="2654300">
                <a:moveTo>
                  <a:pt x="3044420" y="2514599"/>
                </a:moveTo>
                <a:lnTo>
                  <a:pt x="2907223" y="2514599"/>
                </a:lnTo>
                <a:lnTo>
                  <a:pt x="2905665" y="2451099"/>
                </a:lnTo>
                <a:lnTo>
                  <a:pt x="2902935" y="2400299"/>
                </a:lnTo>
                <a:lnTo>
                  <a:pt x="2898843" y="2336799"/>
                </a:lnTo>
                <a:lnTo>
                  <a:pt x="2893195" y="2285999"/>
                </a:lnTo>
                <a:lnTo>
                  <a:pt x="2885801" y="2247899"/>
                </a:lnTo>
                <a:lnTo>
                  <a:pt x="2876467" y="2197099"/>
                </a:lnTo>
                <a:lnTo>
                  <a:pt x="2865002" y="2158999"/>
                </a:lnTo>
                <a:lnTo>
                  <a:pt x="2851215" y="2120899"/>
                </a:lnTo>
                <a:lnTo>
                  <a:pt x="2834912" y="2082799"/>
                </a:lnTo>
                <a:lnTo>
                  <a:pt x="2831024" y="2082799"/>
                </a:lnTo>
                <a:lnTo>
                  <a:pt x="2827914" y="2070099"/>
                </a:lnTo>
                <a:lnTo>
                  <a:pt x="2825581" y="2070099"/>
                </a:lnTo>
                <a:lnTo>
                  <a:pt x="2811282" y="2044699"/>
                </a:lnTo>
                <a:lnTo>
                  <a:pt x="2795160" y="2019299"/>
                </a:lnTo>
                <a:lnTo>
                  <a:pt x="2777143" y="1993899"/>
                </a:lnTo>
                <a:lnTo>
                  <a:pt x="2757158" y="1981199"/>
                </a:lnTo>
                <a:lnTo>
                  <a:pt x="2734452" y="1955799"/>
                </a:lnTo>
                <a:lnTo>
                  <a:pt x="2709567" y="1930399"/>
                </a:lnTo>
                <a:lnTo>
                  <a:pt x="2682424" y="1917699"/>
                </a:lnTo>
                <a:lnTo>
                  <a:pt x="2652946" y="1892299"/>
                </a:lnTo>
                <a:lnTo>
                  <a:pt x="2621056" y="1879599"/>
                </a:lnTo>
                <a:lnTo>
                  <a:pt x="2586675" y="1854199"/>
                </a:lnTo>
                <a:lnTo>
                  <a:pt x="2549726" y="1841499"/>
                </a:lnTo>
                <a:lnTo>
                  <a:pt x="2510132" y="1828799"/>
                </a:lnTo>
                <a:lnTo>
                  <a:pt x="2467816" y="1803399"/>
                </a:lnTo>
                <a:lnTo>
                  <a:pt x="2422698" y="1790699"/>
                </a:lnTo>
                <a:lnTo>
                  <a:pt x="2374702" y="1765299"/>
                </a:lnTo>
                <a:lnTo>
                  <a:pt x="2323751" y="1752599"/>
                </a:lnTo>
                <a:lnTo>
                  <a:pt x="2269766" y="1739899"/>
                </a:lnTo>
                <a:lnTo>
                  <a:pt x="2212670" y="1714499"/>
                </a:lnTo>
                <a:lnTo>
                  <a:pt x="2152386" y="1701799"/>
                </a:lnTo>
                <a:lnTo>
                  <a:pt x="2088836" y="1689099"/>
                </a:lnTo>
                <a:lnTo>
                  <a:pt x="2021941" y="1663699"/>
                </a:lnTo>
                <a:lnTo>
                  <a:pt x="1951626" y="1650999"/>
                </a:lnTo>
                <a:lnTo>
                  <a:pt x="1912749" y="1625599"/>
                </a:lnTo>
                <a:lnTo>
                  <a:pt x="1897198" y="1574799"/>
                </a:lnTo>
                <a:lnTo>
                  <a:pt x="1897198" y="1409699"/>
                </a:lnTo>
                <a:lnTo>
                  <a:pt x="1909056" y="1371599"/>
                </a:lnTo>
                <a:lnTo>
                  <a:pt x="1940740" y="1346199"/>
                </a:lnTo>
                <a:lnTo>
                  <a:pt x="1976524" y="1333499"/>
                </a:lnTo>
                <a:lnTo>
                  <a:pt x="2010539" y="1308099"/>
                </a:lnTo>
                <a:lnTo>
                  <a:pt x="2042650" y="1282699"/>
                </a:lnTo>
                <a:lnTo>
                  <a:pt x="2072723" y="1244599"/>
                </a:lnTo>
                <a:lnTo>
                  <a:pt x="2100622" y="1206499"/>
                </a:lnTo>
                <a:lnTo>
                  <a:pt x="2126212" y="1155699"/>
                </a:lnTo>
                <a:lnTo>
                  <a:pt x="2149357" y="1117599"/>
                </a:lnTo>
                <a:lnTo>
                  <a:pt x="2169922" y="1066799"/>
                </a:lnTo>
                <a:lnTo>
                  <a:pt x="2187772" y="1015999"/>
                </a:lnTo>
                <a:lnTo>
                  <a:pt x="2202771" y="952499"/>
                </a:lnTo>
                <a:lnTo>
                  <a:pt x="2213562" y="901699"/>
                </a:lnTo>
                <a:lnTo>
                  <a:pt x="2221877" y="850899"/>
                </a:lnTo>
                <a:lnTo>
                  <a:pt x="2227621" y="800099"/>
                </a:lnTo>
                <a:lnTo>
                  <a:pt x="2230699" y="749299"/>
                </a:lnTo>
                <a:lnTo>
                  <a:pt x="2231017" y="698499"/>
                </a:lnTo>
                <a:lnTo>
                  <a:pt x="2228478" y="647699"/>
                </a:lnTo>
                <a:lnTo>
                  <a:pt x="2222988" y="596899"/>
                </a:lnTo>
                <a:lnTo>
                  <a:pt x="2215214" y="558799"/>
                </a:lnTo>
                <a:lnTo>
                  <a:pt x="2204503" y="507999"/>
                </a:lnTo>
                <a:lnTo>
                  <a:pt x="2190773" y="457199"/>
                </a:lnTo>
                <a:lnTo>
                  <a:pt x="2173941" y="419099"/>
                </a:lnTo>
                <a:lnTo>
                  <a:pt x="2153927" y="380999"/>
                </a:lnTo>
                <a:lnTo>
                  <a:pt x="2130648" y="342899"/>
                </a:lnTo>
                <a:lnTo>
                  <a:pt x="2104024" y="304799"/>
                </a:lnTo>
                <a:lnTo>
                  <a:pt x="2075152" y="266699"/>
                </a:lnTo>
                <a:lnTo>
                  <a:pt x="2042902" y="241299"/>
                </a:lnTo>
                <a:lnTo>
                  <a:pt x="2007177" y="215899"/>
                </a:lnTo>
                <a:lnTo>
                  <a:pt x="1967881" y="190499"/>
                </a:lnTo>
                <a:lnTo>
                  <a:pt x="1924918" y="165099"/>
                </a:lnTo>
                <a:lnTo>
                  <a:pt x="1878192" y="152399"/>
                </a:lnTo>
                <a:lnTo>
                  <a:pt x="1827607" y="139699"/>
                </a:lnTo>
                <a:lnTo>
                  <a:pt x="1773067" y="139699"/>
                </a:lnTo>
                <a:lnTo>
                  <a:pt x="1714476" y="126999"/>
                </a:lnTo>
                <a:lnTo>
                  <a:pt x="2123635" y="126999"/>
                </a:lnTo>
                <a:lnTo>
                  <a:pt x="2147676" y="152399"/>
                </a:lnTo>
                <a:lnTo>
                  <a:pt x="2180895" y="177799"/>
                </a:lnTo>
                <a:lnTo>
                  <a:pt x="2211324" y="215899"/>
                </a:lnTo>
                <a:lnTo>
                  <a:pt x="2240347" y="253999"/>
                </a:lnTo>
                <a:lnTo>
                  <a:pt x="2266226" y="292099"/>
                </a:lnTo>
                <a:lnTo>
                  <a:pt x="2289025" y="342899"/>
                </a:lnTo>
                <a:lnTo>
                  <a:pt x="2308809" y="380999"/>
                </a:lnTo>
                <a:lnTo>
                  <a:pt x="2325640" y="431799"/>
                </a:lnTo>
                <a:lnTo>
                  <a:pt x="2339582" y="482599"/>
                </a:lnTo>
                <a:lnTo>
                  <a:pt x="2350700" y="533399"/>
                </a:lnTo>
                <a:lnTo>
                  <a:pt x="2359057" y="584199"/>
                </a:lnTo>
                <a:lnTo>
                  <a:pt x="2364497" y="634999"/>
                </a:lnTo>
                <a:lnTo>
                  <a:pt x="2367440" y="685799"/>
                </a:lnTo>
                <a:lnTo>
                  <a:pt x="2367941" y="736599"/>
                </a:lnTo>
                <a:lnTo>
                  <a:pt x="2366055" y="787399"/>
                </a:lnTo>
                <a:lnTo>
                  <a:pt x="2361836" y="838199"/>
                </a:lnTo>
                <a:lnTo>
                  <a:pt x="2355339" y="888999"/>
                </a:lnTo>
                <a:lnTo>
                  <a:pt x="2346619" y="939799"/>
                </a:lnTo>
                <a:lnTo>
                  <a:pt x="2335731" y="990599"/>
                </a:lnTo>
                <a:lnTo>
                  <a:pt x="2322089" y="1041399"/>
                </a:lnTo>
                <a:lnTo>
                  <a:pt x="2306098" y="1092199"/>
                </a:lnTo>
                <a:lnTo>
                  <a:pt x="2287839" y="1142999"/>
                </a:lnTo>
                <a:lnTo>
                  <a:pt x="2267394" y="1181099"/>
                </a:lnTo>
                <a:lnTo>
                  <a:pt x="2244842" y="1231899"/>
                </a:lnTo>
                <a:lnTo>
                  <a:pt x="2220266" y="1269999"/>
                </a:lnTo>
                <a:lnTo>
                  <a:pt x="2193746" y="1308099"/>
                </a:lnTo>
                <a:lnTo>
                  <a:pt x="2165363" y="1346199"/>
                </a:lnTo>
                <a:lnTo>
                  <a:pt x="2135198" y="1371599"/>
                </a:lnTo>
                <a:lnTo>
                  <a:pt x="2103333" y="1409699"/>
                </a:lnTo>
                <a:lnTo>
                  <a:pt x="2069847" y="1435099"/>
                </a:lnTo>
                <a:lnTo>
                  <a:pt x="2034823" y="1460499"/>
                </a:lnTo>
                <a:lnTo>
                  <a:pt x="2034823" y="1523999"/>
                </a:lnTo>
                <a:lnTo>
                  <a:pt x="2139693" y="1549399"/>
                </a:lnTo>
                <a:lnTo>
                  <a:pt x="2189322" y="1574799"/>
                </a:lnTo>
                <a:lnTo>
                  <a:pt x="2236983" y="1587499"/>
                </a:lnTo>
                <a:lnTo>
                  <a:pt x="2631670" y="1587499"/>
                </a:lnTo>
                <a:lnTo>
                  <a:pt x="2610980" y="1600199"/>
                </a:lnTo>
                <a:lnTo>
                  <a:pt x="2564158" y="1612899"/>
                </a:lnTo>
                <a:lnTo>
                  <a:pt x="2520397" y="1625599"/>
                </a:lnTo>
                <a:lnTo>
                  <a:pt x="2479552" y="1638299"/>
                </a:lnTo>
                <a:lnTo>
                  <a:pt x="2441476" y="1650999"/>
                </a:lnTo>
                <a:lnTo>
                  <a:pt x="2502787" y="1676399"/>
                </a:lnTo>
                <a:lnTo>
                  <a:pt x="2559835" y="1701799"/>
                </a:lnTo>
                <a:lnTo>
                  <a:pt x="2612794" y="1714499"/>
                </a:lnTo>
                <a:lnTo>
                  <a:pt x="2661837" y="1739899"/>
                </a:lnTo>
                <a:lnTo>
                  <a:pt x="2707136" y="1765299"/>
                </a:lnTo>
                <a:lnTo>
                  <a:pt x="2748864" y="1790699"/>
                </a:lnTo>
                <a:lnTo>
                  <a:pt x="2787194" y="1828799"/>
                </a:lnTo>
                <a:lnTo>
                  <a:pt x="2822298" y="1854199"/>
                </a:lnTo>
                <a:lnTo>
                  <a:pt x="2854350" y="1879599"/>
                </a:lnTo>
                <a:lnTo>
                  <a:pt x="2896046" y="1930399"/>
                </a:lnTo>
                <a:lnTo>
                  <a:pt x="2931327" y="1981199"/>
                </a:lnTo>
                <a:lnTo>
                  <a:pt x="3427979" y="1981199"/>
                </a:lnTo>
                <a:lnTo>
                  <a:pt x="3428953" y="2044699"/>
                </a:lnTo>
                <a:lnTo>
                  <a:pt x="3423510" y="2070099"/>
                </a:lnTo>
                <a:lnTo>
                  <a:pt x="3408737" y="2095499"/>
                </a:lnTo>
                <a:lnTo>
                  <a:pt x="3386965" y="2108199"/>
                </a:lnTo>
                <a:lnTo>
                  <a:pt x="2994308" y="2108199"/>
                </a:lnTo>
                <a:lnTo>
                  <a:pt x="3006485" y="2158999"/>
                </a:lnTo>
                <a:lnTo>
                  <a:pt x="3016678" y="2197099"/>
                </a:lnTo>
                <a:lnTo>
                  <a:pt x="3025035" y="2247899"/>
                </a:lnTo>
                <a:lnTo>
                  <a:pt x="3031702" y="2298699"/>
                </a:lnTo>
                <a:lnTo>
                  <a:pt x="3036827" y="2349499"/>
                </a:lnTo>
                <a:lnTo>
                  <a:pt x="3040557" y="2400299"/>
                </a:lnTo>
                <a:lnTo>
                  <a:pt x="3043039" y="2463799"/>
                </a:lnTo>
                <a:lnTo>
                  <a:pt x="3044420" y="2514599"/>
                </a:lnTo>
                <a:close/>
              </a:path>
              <a:path w="3429000" h="2654300">
                <a:moveTo>
                  <a:pt x="2976424" y="2654299"/>
                </a:moveTo>
                <a:lnTo>
                  <a:pt x="452528" y="2654299"/>
                </a:lnTo>
                <a:lnTo>
                  <a:pt x="425764" y="2641599"/>
                </a:lnTo>
                <a:lnTo>
                  <a:pt x="404029" y="2628899"/>
                </a:lnTo>
                <a:lnTo>
                  <a:pt x="389438" y="2603499"/>
                </a:lnTo>
                <a:lnTo>
                  <a:pt x="384104" y="2578099"/>
                </a:lnTo>
                <a:lnTo>
                  <a:pt x="384532" y="2514599"/>
                </a:lnTo>
                <a:lnTo>
                  <a:pt x="385913" y="2463799"/>
                </a:lnTo>
                <a:lnTo>
                  <a:pt x="388395" y="2400299"/>
                </a:lnTo>
                <a:lnTo>
                  <a:pt x="392125" y="2349499"/>
                </a:lnTo>
                <a:lnTo>
                  <a:pt x="397250" y="2298699"/>
                </a:lnTo>
                <a:lnTo>
                  <a:pt x="403917" y="2247899"/>
                </a:lnTo>
                <a:lnTo>
                  <a:pt x="412274" y="2197099"/>
                </a:lnTo>
                <a:lnTo>
                  <a:pt x="422467" y="2158999"/>
                </a:lnTo>
                <a:lnTo>
                  <a:pt x="434645" y="2108199"/>
                </a:lnTo>
                <a:lnTo>
                  <a:pt x="41987" y="2108199"/>
                </a:lnTo>
                <a:lnTo>
                  <a:pt x="20216" y="2095499"/>
                </a:lnTo>
                <a:lnTo>
                  <a:pt x="5442" y="2070099"/>
                </a:lnTo>
                <a:lnTo>
                  <a:pt x="0" y="2044699"/>
                </a:lnTo>
                <a:lnTo>
                  <a:pt x="973" y="1981199"/>
                </a:lnTo>
                <a:lnTo>
                  <a:pt x="4288" y="1917699"/>
                </a:lnTo>
                <a:lnTo>
                  <a:pt x="10537" y="1866899"/>
                </a:lnTo>
                <a:lnTo>
                  <a:pt x="20313" y="1816099"/>
                </a:lnTo>
                <a:lnTo>
                  <a:pt x="34207" y="1777999"/>
                </a:lnTo>
                <a:lnTo>
                  <a:pt x="52812" y="1739899"/>
                </a:lnTo>
                <a:lnTo>
                  <a:pt x="76719" y="1701799"/>
                </a:lnTo>
                <a:lnTo>
                  <a:pt x="106523" y="1663699"/>
                </a:lnTo>
                <a:lnTo>
                  <a:pt x="163886" y="1612899"/>
                </a:lnTo>
                <a:lnTo>
                  <a:pt x="198330" y="1600199"/>
                </a:lnTo>
                <a:lnTo>
                  <a:pt x="237017" y="1574799"/>
                </a:lnTo>
                <a:lnTo>
                  <a:pt x="280248" y="1562099"/>
                </a:lnTo>
                <a:lnTo>
                  <a:pt x="328323" y="1536699"/>
                </a:lnTo>
                <a:lnTo>
                  <a:pt x="381544" y="1523999"/>
                </a:lnTo>
                <a:lnTo>
                  <a:pt x="440210" y="1498599"/>
                </a:lnTo>
                <a:lnTo>
                  <a:pt x="504623" y="1485899"/>
                </a:lnTo>
                <a:lnTo>
                  <a:pt x="471884" y="1460499"/>
                </a:lnTo>
                <a:lnTo>
                  <a:pt x="442276" y="1422399"/>
                </a:lnTo>
                <a:lnTo>
                  <a:pt x="416081" y="1384299"/>
                </a:lnTo>
                <a:lnTo>
                  <a:pt x="393579" y="1346199"/>
                </a:lnTo>
                <a:lnTo>
                  <a:pt x="375051" y="1295399"/>
                </a:lnTo>
                <a:lnTo>
                  <a:pt x="360778" y="1244599"/>
                </a:lnTo>
                <a:lnTo>
                  <a:pt x="350306" y="1193799"/>
                </a:lnTo>
                <a:lnTo>
                  <a:pt x="344644" y="1142999"/>
                </a:lnTo>
                <a:lnTo>
                  <a:pt x="343940" y="1079499"/>
                </a:lnTo>
                <a:lnTo>
                  <a:pt x="348338" y="1028699"/>
                </a:lnTo>
                <a:lnTo>
                  <a:pt x="359017" y="977899"/>
                </a:lnTo>
                <a:lnTo>
                  <a:pt x="376037" y="914399"/>
                </a:lnTo>
                <a:lnTo>
                  <a:pt x="399619" y="863599"/>
                </a:lnTo>
                <a:lnTo>
                  <a:pt x="429979" y="825499"/>
                </a:lnTo>
                <a:lnTo>
                  <a:pt x="462532" y="787399"/>
                </a:lnTo>
                <a:lnTo>
                  <a:pt x="500419" y="761999"/>
                </a:lnTo>
                <a:lnTo>
                  <a:pt x="543792" y="736599"/>
                </a:lnTo>
                <a:lnTo>
                  <a:pt x="592802" y="711199"/>
                </a:lnTo>
                <a:lnTo>
                  <a:pt x="647601" y="698499"/>
                </a:lnTo>
                <a:lnTo>
                  <a:pt x="769077" y="698499"/>
                </a:lnTo>
                <a:lnTo>
                  <a:pt x="823876" y="711199"/>
                </a:lnTo>
                <a:lnTo>
                  <a:pt x="872886" y="736599"/>
                </a:lnTo>
                <a:lnTo>
                  <a:pt x="916259" y="761999"/>
                </a:lnTo>
                <a:lnTo>
                  <a:pt x="954146" y="787399"/>
                </a:lnTo>
                <a:lnTo>
                  <a:pt x="986698" y="825499"/>
                </a:lnTo>
                <a:lnTo>
                  <a:pt x="996818" y="838199"/>
                </a:lnTo>
                <a:lnTo>
                  <a:pt x="652745" y="838199"/>
                </a:lnTo>
                <a:lnTo>
                  <a:pt x="605898" y="850899"/>
                </a:lnTo>
                <a:lnTo>
                  <a:pt x="567507" y="876299"/>
                </a:lnTo>
                <a:lnTo>
                  <a:pt x="537280" y="914399"/>
                </a:lnTo>
                <a:lnTo>
                  <a:pt x="517416" y="939799"/>
                </a:lnTo>
                <a:lnTo>
                  <a:pt x="501999" y="977899"/>
                </a:lnTo>
                <a:lnTo>
                  <a:pt x="490810" y="1003299"/>
                </a:lnTo>
                <a:lnTo>
                  <a:pt x="483630" y="1041399"/>
                </a:lnTo>
                <a:lnTo>
                  <a:pt x="480398" y="1092199"/>
                </a:lnTo>
                <a:lnTo>
                  <a:pt x="481103" y="1130299"/>
                </a:lnTo>
                <a:lnTo>
                  <a:pt x="485598" y="1168399"/>
                </a:lnTo>
                <a:lnTo>
                  <a:pt x="493738" y="1219199"/>
                </a:lnTo>
                <a:lnTo>
                  <a:pt x="512654" y="1269999"/>
                </a:lnTo>
                <a:lnTo>
                  <a:pt x="538349" y="1320799"/>
                </a:lnTo>
                <a:lnTo>
                  <a:pt x="569730" y="1358899"/>
                </a:lnTo>
                <a:lnTo>
                  <a:pt x="605703" y="1384299"/>
                </a:lnTo>
                <a:lnTo>
                  <a:pt x="623988" y="1396999"/>
                </a:lnTo>
                <a:lnTo>
                  <a:pt x="637680" y="1409699"/>
                </a:lnTo>
                <a:lnTo>
                  <a:pt x="646269" y="1435099"/>
                </a:lnTo>
                <a:lnTo>
                  <a:pt x="649246" y="1447799"/>
                </a:lnTo>
                <a:lnTo>
                  <a:pt x="649246" y="1536699"/>
                </a:lnTo>
                <a:lnTo>
                  <a:pt x="645115" y="1562099"/>
                </a:lnTo>
                <a:lnTo>
                  <a:pt x="633695" y="1574799"/>
                </a:lnTo>
                <a:lnTo>
                  <a:pt x="616443" y="1600199"/>
                </a:lnTo>
                <a:lnTo>
                  <a:pt x="594818" y="1600199"/>
                </a:lnTo>
                <a:lnTo>
                  <a:pt x="519556" y="1625599"/>
                </a:lnTo>
                <a:lnTo>
                  <a:pt x="452686" y="1638299"/>
                </a:lnTo>
                <a:lnTo>
                  <a:pt x="393780" y="1663699"/>
                </a:lnTo>
                <a:lnTo>
                  <a:pt x="342409" y="1676399"/>
                </a:lnTo>
                <a:lnTo>
                  <a:pt x="298145" y="1701799"/>
                </a:lnTo>
                <a:lnTo>
                  <a:pt x="260561" y="1714499"/>
                </a:lnTo>
                <a:lnTo>
                  <a:pt x="229227" y="1739899"/>
                </a:lnTo>
                <a:lnTo>
                  <a:pt x="179680" y="1790699"/>
                </a:lnTo>
                <a:lnTo>
                  <a:pt x="162026" y="1828799"/>
                </a:lnTo>
                <a:lnTo>
                  <a:pt x="149860" y="1866899"/>
                </a:lnTo>
                <a:lnTo>
                  <a:pt x="142283" y="1917699"/>
                </a:lnTo>
                <a:lnTo>
                  <a:pt x="138402" y="1981199"/>
                </a:lnTo>
                <a:lnTo>
                  <a:pt x="671794" y="1981199"/>
                </a:lnTo>
                <a:lnTo>
                  <a:pt x="651809" y="1993899"/>
                </a:lnTo>
                <a:lnTo>
                  <a:pt x="633792" y="2019299"/>
                </a:lnTo>
                <a:lnTo>
                  <a:pt x="617670" y="2044699"/>
                </a:lnTo>
                <a:lnTo>
                  <a:pt x="603371" y="2070099"/>
                </a:lnTo>
                <a:lnTo>
                  <a:pt x="601038" y="2070099"/>
                </a:lnTo>
                <a:lnTo>
                  <a:pt x="597928" y="2082799"/>
                </a:lnTo>
                <a:lnTo>
                  <a:pt x="594040" y="2082799"/>
                </a:lnTo>
                <a:lnTo>
                  <a:pt x="577738" y="2120899"/>
                </a:lnTo>
                <a:lnTo>
                  <a:pt x="563950" y="2158999"/>
                </a:lnTo>
                <a:lnTo>
                  <a:pt x="552485" y="2197099"/>
                </a:lnTo>
                <a:lnTo>
                  <a:pt x="543151" y="2247899"/>
                </a:lnTo>
                <a:lnTo>
                  <a:pt x="535757" y="2285999"/>
                </a:lnTo>
                <a:lnTo>
                  <a:pt x="530109" y="2336799"/>
                </a:lnTo>
                <a:lnTo>
                  <a:pt x="526017" y="2400299"/>
                </a:lnTo>
                <a:lnTo>
                  <a:pt x="523287" y="2451099"/>
                </a:lnTo>
                <a:lnTo>
                  <a:pt x="521729" y="2514599"/>
                </a:lnTo>
                <a:lnTo>
                  <a:pt x="3044420" y="2514599"/>
                </a:lnTo>
                <a:lnTo>
                  <a:pt x="3044848" y="2578099"/>
                </a:lnTo>
                <a:lnTo>
                  <a:pt x="3039514" y="2603499"/>
                </a:lnTo>
                <a:lnTo>
                  <a:pt x="3024923" y="2628899"/>
                </a:lnTo>
                <a:lnTo>
                  <a:pt x="3003189" y="2641599"/>
                </a:lnTo>
                <a:lnTo>
                  <a:pt x="2976424" y="2654299"/>
                </a:lnTo>
                <a:close/>
              </a:path>
              <a:path w="3429000" h="2654300">
                <a:moveTo>
                  <a:pt x="2631670" y="1587499"/>
                </a:moveTo>
                <a:lnTo>
                  <a:pt x="2236983" y="1587499"/>
                </a:lnTo>
                <a:lnTo>
                  <a:pt x="2266032" y="1574799"/>
                </a:lnTo>
                <a:lnTo>
                  <a:pt x="2297340" y="1562099"/>
                </a:lnTo>
                <a:lnTo>
                  <a:pt x="2331126" y="1549399"/>
                </a:lnTo>
                <a:lnTo>
                  <a:pt x="2367610" y="1536699"/>
                </a:lnTo>
                <a:lnTo>
                  <a:pt x="2401421" y="1523999"/>
                </a:lnTo>
                <a:lnTo>
                  <a:pt x="2437491" y="1511299"/>
                </a:lnTo>
                <a:lnTo>
                  <a:pt x="2475749" y="1498599"/>
                </a:lnTo>
                <a:lnTo>
                  <a:pt x="2516120" y="1485899"/>
                </a:lnTo>
                <a:lnTo>
                  <a:pt x="2483438" y="1460499"/>
                </a:lnTo>
                <a:lnTo>
                  <a:pt x="2453975" y="1422399"/>
                </a:lnTo>
                <a:lnTo>
                  <a:pt x="2427967" y="1384299"/>
                </a:lnTo>
                <a:lnTo>
                  <a:pt x="2405652" y="1346199"/>
                </a:lnTo>
                <a:lnTo>
                  <a:pt x="2387268" y="1295399"/>
                </a:lnTo>
                <a:lnTo>
                  <a:pt x="2373053" y="1244599"/>
                </a:lnTo>
                <a:lnTo>
                  <a:pt x="2362471" y="1193799"/>
                </a:lnTo>
                <a:lnTo>
                  <a:pt x="2356627" y="1142999"/>
                </a:lnTo>
                <a:lnTo>
                  <a:pt x="2355886" y="1079499"/>
                </a:lnTo>
                <a:lnTo>
                  <a:pt x="2360612" y="1028699"/>
                </a:lnTo>
                <a:lnTo>
                  <a:pt x="2371291" y="977899"/>
                </a:lnTo>
                <a:lnTo>
                  <a:pt x="2388312" y="914399"/>
                </a:lnTo>
                <a:lnTo>
                  <a:pt x="2411893" y="863599"/>
                </a:lnTo>
                <a:lnTo>
                  <a:pt x="2442254" y="825499"/>
                </a:lnTo>
                <a:lnTo>
                  <a:pt x="2474806" y="787399"/>
                </a:lnTo>
                <a:lnTo>
                  <a:pt x="2512693" y="761999"/>
                </a:lnTo>
                <a:lnTo>
                  <a:pt x="2556066" y="736599"/>
                </a:lnTo>
                <a:lnTo>
                  <a:pt x="2605077" y="711199"/>
                </a:lnTo>
                <a:lnTo>
                  <a:pt x="2659875" y="698499"/>
                </a:lnTo>
                <a:lnTo>
                  <a:pt x="2781352" y="698499"/>
                </a:lnTo>
                <a:lnTo>
                  <a:pt x="2836150" y="711199"/>
                </a:lnTo>
                <a:lnTo>
                  <a:pt x="2885160" y="736599"/>
                </a:lnTo>
                <a:lnTo>
                  <a:pt x="2928533" y="761999"/>
                </a:lnTo>
                <a:lnTo>
                  <a:pt x="2966421" y="787399"/>
                </a:lnTo>
                <a:lnTo>
                  <a:pt x="2998973" y="825499"/>
                </a:lnTo>
                <a:lnTo>
                  <a:pt x="3009093" y="838199"/>
                </a:lnTo>
                <a:lnTo>
                  <a:pt x="2664691" y="838199"/>
                </a:lnTo>
                <a:lnTo>
                  <a:pt x="2617881" y="850899"/>
                </a:lnTo>
                <a:lnTo>
                  <a:pt x="2579672" y="876299"/>
                </a:lnTo>
                <a:lnTo>
                  <a:pt x="2549554" y="914399"/>
                </a:lnTo>
                <a:lnTo>
                  <a:pt x="2529691" y="939799"/>
                </a:lnTo>
                <a:lnTo>
                  <a:pt x="2514274" y="977899"/>
                </a:lnTo>
                <a:lnTo>
                  <a:pt x="2503084" y="1003299"/>
                </a:lnTo>
                <a:lnTo>
                  <a:pt x="2495904" y="1041399"/>
                </a:lnTo>
                <a:lnTo>
                  <a:pt x="2492673" y="1092199"/>
                </a:lnTo>
                <a:lnTo>
                  <a:pt x="2493377" y="1130299"/>
                </a:lnTo>
                <a:lnTo>
                  <a:pt x="2497872" y="1168399"/>
                </a:lnTo>
                <a:lnTo>
                  <a:pt x="2506012" y="1219199"/>
                </a:lnTo>
                <a:lnTo>
                  <a:pt x="2524224" y="1269999"/>
                </a:lnTo>
                <a:lnTo>
                  <a:pt x="2549069" y="1320799"/>
                </a:lnTo>
                <a:lnTo>
                  <a:pt x="2579599" y="1358899"/>
                </a:lnTo>
                <a:lnTo>
                  <a:pt x="2614868" y="1384299"/>
                </a:lnTo>
                <a:lnTo>
                  <a:pt x="2633638" y="1396999"/>
                </a:lnTo>
                <a:lnTo>
                  <a:pt x="2648399" y="1409699"/>
                </a:lnTo>
                <a:lnTo>
                  <a:pt x="2658058" y="1435099"/>
                </a:lnTo>
                <a:lnTo>
                  <a:pt x="2661520" y="1447799"/>
                </a:lnTo>
                <a:lnTo>
                  <a:pt x="2661520" y="1536699"/>
                </a:lnTo>
                <a:lnTo>
                  <a:pt x="2657888" y="1562099"/>
                </a:lnTo>
                <a:lnTo>
                  <a:pt x="2647622" y="1574799"/>
                </a:lnTo>
                <a:lnTo>
                  <a:pt x="2631670" y="1587499"/>
                </a:lnTo>
                <a:close/>
              </a:path>
              <a:path w="3429000" h="2654300">
                <a:moveTo>
                  <a:pt x="671794" y="1981199"/>
                </a:moveTo>
                <a:lnTo>
                  <a:pt x="497625" y="1981199"/>
                </a:lnTo>
                <a:lnTo>
                  <a:pt x="514573" y="1955799"/>
                </a:lnTo>
                <a:lnTo>
                  <a:pt x="552843" y="1904999"/>
                </a:lnTo>
                <a:lnTo>
                  <a:pt x="606654" y="1854199"/>
                </a:lnTo>
                <a:lnTo>
                  <a:pt x="641758" y="1828799"/>
                </a:lnTo>
                <a:lnTo>
                  <a:pt x="680088" y="1790699"/>
                </a:lnTo>
                <a:lnTo>
                  <a:pt x="721816" y="1765299"/>
                </a:lnTo>
                <a:lnTo>
                  <a:pt x="767115" y="1739899"/>
                </a:lnTo>
                <a:lnTo>
                  <a:pt x="816158" y="1714499"/>
                </a:lnTo>
                <a:lnTo>
                  <a:pt x="869117" y="1701799"/>
                </a:lnTo>
                <a:lnTo>
                  <a:pt x="926165" y="1676399"/>
                </a:lnTo>
                <a:lnTo>
                  <a:pt x="987476" y="1650999"/>
                </a:lnTo>
                <a:lnTo>
                  <a:pt x="949401" y="1638299"/>
                </a:lnTo>
                <a:lnTo>
                  <a:pt x="908555" y="1625599"/>
                </a:lnTo>
                <a:lnTo>
                  <a:pt x="864795" y="1612899"/>
                </a:lnTo>
                <a:lnTo>
                  <a:pt x="817972" y="1600199"/>
                </a:lnTo>
                <a:lnTo>
                  <a:pt x="797282" y="1587499"/>
                </a:lnTo>
                <a:lnTo>
                  <a:pt x="781330" y="1574799"/>
                </a:lnTo>
                <a:lnTo>
                  <a:pt x="771064" y="1562099"/>
                </a:lnTo>
                <a:lnTo>
                  <a:pt x="767432" y="1536699"/>
                </a:lnTo>
                <a:lnTo>
                  <a:pt x="767432" y="1447799"/>
                </a:lnTo>
                <a:lnTo>
                  <a:pt x="770894" y="1435099"/>
                </a:lnTo>
                <a:lnTo>
                  <a:pt x="780553" y="1409699"/>
                </a:lnTo>
                <a:lnTo>
                  <a:pt x="795314" y="1396999"/>
                </a:lnTo>
                <a:lnTo>
                  <a:pt x="814084" y="1384299"/>
                </a:lnTo>
                <a:lnTo>
                  <a:pt x="849353" y="1358899"/>
                </a:lnTo>
                <a:lnTo>
                  <a:pt x="879884" y="1320799"/>
                </a:lnTo>
                <a:lnTo>
                  <a:pt x="904729" y="1269999"/>
                </a:lnTo>
                <a:lnTo>
                  <a:pt x="922940" y="1219199"/>
                </a:lnTo>
                <a:lnTo>
                  <a:pt x="931080" y="1168399"/>
                </a:lnTo>
                <a:lnTo>
                  <a:pt x="935575" y="1130299"/>
                </a:lnTo>
                <a:lnTo>
                  <a:pt x="936280" y="1092199"/>
                </a:lnTo>
                <a:lnTo>
                  <a:pt x="933048" y="1041399"/>
                </a:lnTo>
                <a:lnTo>
                  <a:pt x="925868" y="1003299"/>
                </a:lnTo>
                <a:lnTo>
                  <a:pt x="914679" y="977899"/>
                </a:lnTo>
                <a:lnTo>
                  <a:pt x="899261" y="939799"/>
                </a:lnTo>
                <a:lnTo>
                  <a:pt x="879398" y="914399"/>
                </a:lnTo>
                <a:lnTo>
                  <a:pt x="849280" y="876299"/>
                </a:lnTo>
                <a:lnTo>
                  <a:pt x="811071" y="850899"/>
                </a:lnTo>
                <a:lnTo>
                  <a:pt x="764261" y="838199"/>
                </a:lnTo>
                <a:lnTo>
                  <a:pt x="996818" y="838199"/>
                </a:lnTo>
                <a:lnTo>
                  <a:pt x="1040640" y="914399"/>
                </a:lnTo>
                <a:lnTo>
                  <a:pt x="1057661" y="977899"/>
                </a:lnTo>
                <a:lnTo>
                  <a:pt x="1068340" y="1028699"/>
                </a:lnTo>
                <a:lnTo>
                  <a:pt x="1073066" y="1079499"/>
                </a:lnTo>
                <a:lnTo>
                  <a:pt x="1072325" y="1142999"/>
                </a:lnTo>
                <a:lnTo>
                  <a:pt x="1066481" y="1193799"/>
                </a:lnTo>
                <a:lnTo>
                  <a:pt x="1055899" y="1244599"/>
                </a:lnTo>
                <a:lnTo>
                  <a:pt x="1041684" y="1295399"/>
                </a:lnTo>
                <a:lnTo>
                  <a:pt x="1023300" y="1346199"/>
                </a:lnTo>
                <a:lnTo>
                  <a:pt x="1000986" y="1384299"/>
                </a:lnTo>
                <a:lnTo>
                  <a:pt x="974978" y="1422399"/>
                </a:lnTo>
                <a:lnTo>
                  <a:pt x="945514" y="1460499"/>
                </a:lnTo>
                <a:lnTo>
                  <a:pt x="912832" y="1485899"/>
                </a:lnTo>
                <a:lnTo>
                  <a:pt x="953203" y="1498599"/>
                </a:lnTo>
                <a:lnTo>
                  <a:pt x="991461" y="1511299"/>
                </a:lnTo>
                <a:lnTo>
                  <a:pt x="1027531" y="1523999"/>
                </a:lnTo>
                <a:lnTo>
                  <a:pt x="1061342" y="1536699"/>
                </a:lnTo>
                <a:lnTo>
                  <a:pt x="1097826" y="1549399"/>
                </a:lnTo>
                <a:lnTo>
                  <a:pt x="1131612" y="1562099"/>
                </a:lnTo>
                <a:lnTo>
                  <a:pt x="1162921" y="1574799"/>
                </a:lnTo>
                <a:lnTo>
                  <a:pt x="1191969" y="1587499"/>
                </a:lnTo>
                <a:lnTo>
                  <a:pt x="1529932" y="1587499"/>
                </a:lnTo>
                <a:lnTo>
                  <a:pt x="1528109" y="1600199"/>
                </a:lnTo>
                <a:lnTo>
                  <a:pt x="1517758" y="1625599"/>
                </a:lnTo>
                <a:lnTo>
                  <a:pt x="1501576" y="1638299"/>
                </a:lnTo>
                <a:lnTo>
                  <a:pt x="1480436" y="1638299"/>
                </a:lnTo>
                <a:lnTo>
                  <a:pt x="1409746" y="1663699"/>
                </a:lnTo>
                <a:lnTo>
                  <a:pt x="1342506" y="1676399"/>
                </a:lnTo>
                <a:lnTo>
                  <a:pt x="1278636" y="1701799"/>
                </a:lnTo>
                <a:lnTo>
                  <a:pt x="1218059" y="1714499"/>
                </a:lnTo>
                <a:lnTo>
                  <a:pt x="1160696" y="1739899"/>
                </a:lnTo>
                <a:lnTo>
                  <a:pt x="1106468" y="1752599"/>
                </a:lnTo>
                <a:lnTo>
                  <a:pt x="1055298" y="1765299"/>
                </a:lnTo>
                <a:lnTo>
                  <a:pt x="1007107" y="1790699"/>
                </a:lnTo>
                <a:lnTo>
                  <a:pt x="961817" y="1803399"/>
                </a:lnTo>
                <a:lnTo>
                  <a:pt x="919349" y="1828799"/>
                </a:lnTo>
                <a:lnTo>
                  <a:pt x="879624" y="1841499"/>
                </a:lnTo>
                <a:lnTo>
                  <a:pt x="842565" y="1854199"/>
                </a:lnTo>
                <a:lnTo>
                  <a:pt x="808093" y="1879599"/>
                </a:lnTo>
                <a:lnTo>
                  <a:pt x="776130" y="1892299"/>
                </a:lnTo>
                <a:lnTo>
                  <a:pt x="746597" y="1917699"/>
                </a:lnTo>
                <a:lnTo>
                  <a:pt x="719415" y="1930399"/>
                </a:lnTo>
                <a:lnTo>
                  <a:pt x="694507" y="1955799"/>
                </a:lnTo>
                <a:lnTo>
                  <a:pt x="671794" y="1981199"/>
                </a:lnTo>
                <a:close/>
              </a:path>
              <a:path w="3429000" h="2654300">
                <a:moveTo>
                  <a:pt x="3427979" y="1981199"/>
                </a:moveTo>
                <a:lnTo>
                  <a:pt x="3290550" y="1981199"/>
                </a:lnTo>
                <a:lnTo>
                  <a:pt x="3286669" y="1917699"/>
                </a:lnTo>
                <a:lnTo>
                  <a:pt x="3279093" y="1866899"/>
                </a:lnTo>
                <a:lnTo>
                  <a:pt x="3266926" y="1828799"/>
                </a:lnTo>
                <a:lnTo>
                  <a:pt x="3249272" y="1790699"/>
                </a:lnTo>
                <a:lnTo>
                  <a:pt x="3199726" y="1739899"/>
                </a:lnTo>
                <a:lnTo>
                  <a:pt x="3168392" y="1714499"/>
                </a:lnTo>
                <a:lnTo>
                  <a:pt x="3130807" y="1701799"/>
                </a:lnTo>
                <a:lnTo>
                  <a:pt x="3086543" y="1676399"/>
                </a:lnTo>
                <a:lnTo>
                  <a:pt x="3035173" y="1663699"/>
                </a:lnTo>
                <a:lnTo>
                  <a:pt x="2976266" y="1638299"/>
                </a:lnTo>
                <a:lnTo>
                  <a:pt x="2909396" y="1625599"/>
                </a:lnTo>
                <a:lnTo>
                  <a:pt x="2834134" y="1600199"/>
                </a:lnTo>
                <a:lnTo>
                  <a:pt x="2812509" y="1600199"/>
                </a:lnTo>
                <a:lnTo>
                  <a:pt x="2795257" y="1574799"/>
                </a:lnTo>
                <a:lnTo>
                  <a:pt x="2783837" y="1562099"/>
                </a:lnTo>
                <a:lnTo>
                  <a:pt x="2779706" y="1536699"/>
                </a:lnTo>
                <a:lnTo>
                  <a:pt x="2779706" y="1447799"/>
                </a:lnTo>
                <a:lnTo>
                  <a:pt x="2782683" y="1435099"/>
                </a:lnTo>
                <a:lnTo>
                  <a:pt x="2791272" y="1409699"/>
                </a:lnTo>
                <a:lnTo>
                  <a:pt x="2804964" y="1396999"/>
                </a:lnTo>
                <a:lnTo>
                  <a:pt x="2823249" y="1384299"/>
                </a:lnTo>
                <a:lnTo>
                  <a:pt x="2859222" y="1358899"/>
                </a:lnTo>
                <a:lnTo>
                  <a:pt x="2890603" y="1320799"/>
                </a:lnTo>
                <a:lnTo>
                  <a:pt x="2916298" y="1269999"/>
                </a:lnTo>
                <a:lnTo>
                  <a:pt x="2935215" y="1219199"/>
                </a:lnTo>
                <a:lnTo>
                  <a:pt x="2943354" y="1168399"/>
                </a:lnTo>
                <a:lnTo>
                  <a:pt x="2947850" y="1130299"/>
                </a:lnTo>
                <a:lnTo>
                  <a:pt x="2948554" y="1092199"/>
                </a:lnTo>
                <a:lnTo>
                  <a:pt x="2945323" y="1041399"/>
                </a:lnTo>
                <a:lnTo>
                  <a:pt x="2938142" y="1003299"/>
                </a:lnTo>
                <a:lnTo>
                  <a:pt x="2926953" y="977899"/>
                </a:lnTo>
                <a:lnTo>
                  <a:pt x="2911536" y="939799"/>
                </a:lnTo>
                <a:lnTo>
                  <a:pt x="2891672" y="914399"/>
                </a:lnTo>
                <a:lnTo>
                  <a:pt x="2861445" y="876299"/>
                </a:lnTo>
                <a:lnTo>
                  <a:pt x="2823054" y="850899"/>
                </a:lnTo>
                <a:lnTo>
                  <a:pt x="2776208" y="838199"/>
                </a:lnTo>
                <a:lnTo>
                  <a:pt x="3009093" y="838199"/>
                </a:lnTo>
                <a:lnTo>
                  <a:pt x="3052915" y="914399"/>
                </a:lnTo>
                <a:lnTo>
                  <a:pt x="3069936" y="977899"/>
                </a:lnTo>
                <a:lnTo>
                  <a:pt x="3080615" y="1028699"/>
                </a:lnTo>
                <a:lnTo>
                  <a:pt x="3085013" y="1079499"/>
                </a:lnTo>
                <a:lnTo>
                  <a:pt x="3084308" y="1142999"/>
                </a:lnTo>
                <a:lnTo>
                  <a:pt x="3078646" y="1193799"/>
                </a:lnTo>
                <a:lnTo>
                  <a:pt x="3068174" y="1244599"/>
                </a:lnTo>
                <a:lnTo>
                  <a:pt x="3053901" y="1295399"/>
                </a:lnTo>
                <a:lnTo>
                  <a:pt x="3035373" y="1346199"/>
                </a:lnTo>
                <a:lnTo>
                  <a:pt x="3012871" y="1384299"/>
                </a:lnTo>
                <a:lnTo>
                  <a:pt x="2986676" y="1422399"/>
                </a:lnTo>
                <a:lnTo>
                  <a:pt x="2957068" y="1460499"/>
                </a:lnTo>
                <a:lnTo>
                  <a:pt x="2924329" y="1485899"/>
                </a:lnTo>
                <a:lnTo>
                  <a:pt x="2988742" y="1498599"/>
                </a:lnTo>
                <a:lnTo>
                  <a:pt x="3047409" y="1523999"/>
                </a:lnTo>
                <a:lnTo>
                  <a:pt x="3100629" y="1536699"/>
                </a:lnTo>
                <a:lnTo>
                  <a:pt x="3148704" y="1562099"/>
                </a:lnTo>
                <a:lnTo>
                  <a:pt x="3191935" y="1574799"/>
                </a:lnTo>
                <a:lnTo>
                  <a:pt x="3230622" y="1600199"/>
                </a:lnTo>
                <a:lnTo>
                  <a:pt x="3265067" y="1612899"/>
                </a:lnTo>
                <a:lnTo>
                  <a:pt x="3295569" y="1638299"/>
                </a:lnTo>
                <a:lnTo>
                  <a:pt x="3352233" y="1701799"/>
                </a:lnTo>
                <a:lnTo>
                  <a:pt x="3376141" y="1739899"/>
                </a:lnTo>
                <a:lnTo>
                  <a:pt x="3394745" y="1777999"/>
                </a:lnTo>
                <a:lnTo>
                  <a:pt x="3408639" y="1816099"/>
                </a:lnTo>
                <a:lnTo>
                  <a:pt x="3418415" y="1866899"/>
                </a:lnTo>
                <a:lnTo>
                  <a:pt x="3424664" y="1917699"/>
                </a:lnTo>
                <a:lnTo>
                  <a:pt x="3427979" y="1981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7343" y="1362064"/>
            <a:ext cx="6850380" cy="268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5000" b="1" spc="405" dirty="0">
                <a:solidFill>
                  <a:srgbClr val="FFFFFF"/>
                </a:solidFill>
                <a:latin typeface="Calibri"/>
                <a:cs typeface="Calibri"/>
              </a:rPr>
              <a:t>Présentation </a:t>
            </a:r>
            <a:r>
              <a:rPr sz="5000" b="1" spc="470" dirty="0">
                <a:solidFill>
                  <a:srgbClr val="FFFFFF"/>
                </a:solidFill>
                <a:latin typeface="Calibri"/>
                <a:cs typeface="Calibri"/>
              </a:rPr>
              <a:t>des  </a:t>
            </a:r>
            <a:r>
              <a:rPr sz="5000" b="1" spc="360" dirty="0">
                <a:solidFill>
                  <a:srgbClr val="FFFFFF"/>
                </a:solidFill>
                <a:latin typeface="Calibri"/>
                <a:cs typeface="Calibri"/>
              </a:rPr>
              <a:t>équipes </a:t>
            </a:r>
            <a:r>
              <a:rPr sz="5000" b="1" spc="38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5000" b="1" spc="-5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300" dirty="0">
                <a:solidFill>
                  <a:srgbClr val="FFFFFF"/>
                </a:solidFill>
                <a:latin typeface="Calibri"/>
                <a:cs typeface="Calibri"/>
              </a:rPr>
              <a:t>l'université  </a:t>
            </a:r>
            <a:r>
              <a:rPr sz="5000" b="1" spc="434" dirty="0">
                <a:solidFill>
                  <a:srgbClr val="FFFFFF"/>
                </a:solidFill>
                <a:latin typeface="Calibri"/>
                <a:cs typeface="Calibri"/>
              </a:rPr>
              <a:t>présentes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03662" y="1492250"/>
            <a:ext cx="8896350" cy="0"/>
          </a:xfrm>
          <a:custGeom>
            <a:avLst/>
            <a:gdLst/>
            <a:ahLst/>
            <a:cxnLst/>
            <a:rect l="l" t="t" r="r" b="b"/>
            <a:pathLst>
              <a:path w="8896350">
                <a:moveTo>
                  <a:pt x="0" y="0"/>
                </a:moveTo>
                <a:lnTo>
                  <a:pt x="8896349" y="0"/>
                </a:lnTo>
              </a:path>
            </a:pathLst>
          </a:custGeom>
          <a:ln w="47624">
            <a:solidFill>
              <a:srgbClr val="B5B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13163" y="1397000"/>
            <a:ext cx="190499" cy="19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00013" y="1397000"/>
            <a:ext cx="190499" cy="190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47049" y="1534677"/>
            <a:ext cx="0" cy="8030209"/>
          </a:xfrm>
          <a:custGeom>
            <a:avLst/>
            <a:gdLst/>
            <a:ahLst/>
            <a:cxnLst/>
            <a:rect l="l" t="t" r="r" b="b"/>
            <a:pathLst>
              <a:path h="8030209">
                <a:moveTo>
                  <a:pt x="0" y="8029851"/>
                </a:moveTo>
                <a:lnTo>
                  <a:pt x="0" y="0"/>
                </a:lnTo>
              </a:path>
            </a:pathLst>
          </a:custGeom>
          <a:ln w="47599">
            <a:solidFill>
              <a:srgbClr val="B5B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51806" y="9564522"/>
            <a:ext cx="190487" cy="190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51806" y="1344272"/>
            <a:ext cx="190487" cy="190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756933" y="1000157"/>
            <a:ext cx="10287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45" dirty="0">
                <a:solidFill>
                  <a:srgbClr val="EC7703"/>
                </a:solidFill>
              </a:rPr>
              <a:t>N</a:t>
            </a:r>
            <a:r>
              <a:rPr sz="2500" spc="235" dirty="0">
                <a:solidFill>
                  <a:srgbClr val="EC7703"/>
                </a:solidFill>
              </a:rPr>
              <a:t>O</a:t>
            </a:r>
            <a:r>
              <a:rPr sz="2500" spc="180" dirty="0">
                <a:solidFill>
                  <a:srgbClr val="EC7703"/>
                </a:solidFill>
              </a:rPr>
              <a:t>M</a:t>
            </a:r>
            <a:r>
              <a:rPr sz="2500" spc="509" dirty="0">
                <a:solidFill>
                  <a:srgbClr val="EC7703"/>
                </a:solidFill>
              </a:rPr>
              <a:t>S</a:t>
            </a:r>
            <a:endParaRPr sz="2500"/>
          </a:p>
        </p:txBody>
      </p:sp>
      <p:sp>
        <p:nvSpPr>
          <p:cNvPr id="14" name="object 14"/>
          <p:cNvSpPr txBox="1"/>
          <p:nvPr/>
        </p:nvSpPr>
        <p:spPr>
          <a:xfrm>
            <a:off x="14116991" y="1000157"/>
            <a:ext cx="19608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425" dirty="0">
                <a:solidFill>
                  <a:srgbClr val="EC7703"/>
                </a:solidFill>
                <a:latin typeface="Calibri"/>
                <a:cs typeface="Calibri"/>
              </a:rPr>
              <a:t>F</a:t>
            </a:r>
            <a:r>
              <a:rPr sz="2500" b="1" spc="235" dirty="0">
                <a:solidFill>
                  <a:srgbClr val="EC7703"/>
                </a:solidFill>
                <a:latin typeface="Calibri"/>
                <a:cs typeface="Calibri"/>
              </a:rPr>
              <a:t>O</a:t>
            </a:r>
            <a:r>
              <a:rPr sz="2500" b="1" spc="245" dirty="0">
                <a:solidFill>
                  <a:srgbClr val="EC7703"/>
                </a:solidFill>
                <a:latin typeface="Calibri"/>
                <a:cs typeface="Calibri"/>
              </a:rPr>
              <a:t>N</a:t>
            </a:r>
            <a:r>
              <a:rPr sz="2500" b="1" spc="480" dirty="0">
                <a:solidFill>
                  <a:srgbClr val="EC7703"/>
                </a:solidFill>
                <a:latin typeface="Calibri"/>
                <a:cs typeface="Calibri"/>
              </a:rPr>
              <a:t>C</a:t>
            </a:r>
            <a:r>
              <a:rPr sz="2500" b="1" spc="455" dirty="0">
                <a:solidFill>
                  <a:srgbClr val="EC7703"/>
                </a:solidFill>
                <a:latin typeface="Calibri"/>
                <a:cs typeface="Calibri"/>
              </a:rPr>
              <a:t>T</a:t>
            </a:r>
            <a:r>
              <a:rPr sz="2500" b="1" spc="120" dirty="0">
                <a:solidFill>
                  <a:srgbClr val="EC7703"/>
                </a:solidFill>
                <a:latin typeface="Calibri"/>
                <a:cs typeface="Calibri"/>
              </a:rPr>
              <a:t>I</a:t>
            </a:r>
            <a:r>
              <a:rPr sz="2500" b="1" spc="235" dirty="0">
                <a:solidFill>
                  <a:srgbClr val="EC7703"/>
                </a:solidFill>
                <a:latin typeface="Calibri"/>
                <a:cs typeface="Calibri"/>
              </a:rPr>
              <a:t>O</a:t>
            </a:r>
            <a:r>
              <a:rPr sz="2500" b="1" spc="245" dirty="0">
                <a:solidFill>
                  <a:srgbClr val="EC7703"/>
                </a:solidFill>
                <a:latin typeface="Calibri"/>
                <a:cs typeface="Calibri"/>
              </a:rPr>
              <a:t>N</a:t>
            </a:r>
            <a:r>
              <a:rPr sz="2500" b="1" spc="509" dirty="0">
                <a:solidFill>
                  <a:srgbClr val="EC7703"/>
                </a:solidFill>
                <a:latin typeface="Calibri"/>
                <a:cs typeface="Calibri"/>
              </a:rPr>
              <a:t>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15690" y="1488348"/>
            <a:ext cx="3643629" cy="802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1215">
              <a:lnSpc>
                <a:spcPct val="131900"/>
              </a:lnSpc>
              <a:spcBef>
                <a:spcPts val="100"/>
              </a:spcBef>
            </a:pPr>
            <a:r>
              <a:rPr sz="1800" spc="110" dirty="0">
                <a:latin typeface="Calibri"/>
                <a:cs typeface="Calibri"/>
              </a:rPr>
              <a:t>Marie-Geneviève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240" dirty="0">
                <a:latin typeface="Calibri"/>
                <a:cs typeface="Calibri"/>
              </a:rPr>
              <a:t>GERRER  </a:t>
            </a:r>
            <a:r>
              <a:rPr sz="1800" spc="135" dirty="0">
                <a:latin typeface="Calibri"/>
                <a:cs typeface="Calibri"/>
              </a:rPr>
              <a:t>Cécile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15" dirty="0">
                <a:latin typeface="Calibri"/>
                <a:cs typeface="Calibri"/>
              </a:rPr>
              <a:t>IGLESIAS</a:t>
            </a:r>
            <a:endParaRPr sz="1800" dirty="0">
              <a:latin typeface="Calibri"/>
              <a:cs typeface="Calibri"/>
            </a:endParaRPr>
          </a:p>
          <a:p>
            <a:pPr marL="12700" marR="1390650">
              <a:lnSpc>
                <a:spcPct val="131900"/>
              </a:lnSpc>
            </a:pPr>
            <a:r>
              <a:rPr sz="1800" spc="130" dirty="0">
                <a:latin typeface="Calibri"/>
                <a:cs typeface="Calibri"/>
              </a:rPr>
              <a:t>François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270" dirty="0">
                <a:latin typeface="Calibri"/>
                <a:cs typeface="Calibri"/>
              </a:rPr>
              <a:t>WECKERLE  </a:t>
            </a:r>
            <a:r>
              <a:rPr sz="1800" spc="90" dirty="0">
                <a:latin typeface="Calibri"/>
                <a:cs typeface="Calibri"/>
              </a:rPr>
              <a:t>Alain </a:t>
            </a:r>
            <a:r>
              <a:rPr sz="1800" spc="240" dirty="0">
                <a:latin typeface="Calibri"/>
                <a:cs typeface="Calibri"/>
              </a:rPr>
              <a:t>RAUWEL  </a:t>
            </a:r>
            <a:r>
              <a:rPr sz="1800" spc="130" dirty="0">
                <a:latin typeface="Calibri"/>
                <a:cs typeface="Calibri"/>
              </a:rPr>
              <a:t>Jerémy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85" dirty="0">
                <a:latin typeface="Calibri"/>
                <a:cs typeface="Calibri"/>
              </a:rPr>
              <a:t>VIGNA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800" spc="120" dirty="0">
                <a:latin typeface="Calibri"/>
                <a:cs typeface="Calibri"/>
              </a:rPr>
              <a:t>Jean-Pierre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85" dirty="0">
                <a:latin typeface="Calibri"/>
                <a:cs typeface="Calibri"/>
              </a:rPr>
              <a:t>THIBAUD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31900"/>
              </a:lnSpc>
            </a:pPr>
            <a:r>
              <a:rPr sz="1800" spc="120" dirty="0">
                <a:latin typeface="Calibri"/>
                <a:cs typeface="Calibri"/>
              </a:rPr>
              <a:t>Angélique </a:t>
            </a:r>
            <a:r>
              <a:rPr sz="1800" spc="225" dirty="0">
                <a:latin typeface="Calibri"/>
                <a:cs typeface="Calibri"/>
              </a:rPr>
              <a:t>THURILLET</a:t>
            </a:r>
            <a:r>
              <a:rPr sz="1800" spc="-225" dirty="0">
                <a:latin typeface="Calibri"/>
                <a:cs typeface="Calibri"/>
              </a:rPr>
              <a:t> </a:t>
            </a:r>
            <a:r>
              <a:rPr sz="1800" spc="265" dirty="0">
                <a:latin typeface="Calibri"/>
                <a:cs typeface="Calibri"/>
              </a:rPr>
              <a:t>BERSOLLE  </a:t>
            </a:r>
            <a:r>
              <a:rPr sz="1800" spc="120" dirty="0">
                <a:latin typeface="Calibri"/>
                <a:cs typeface="Calibri"/>
              </a:rPr>
              <a:t>Alexandre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85" dirty="0">
                <a:latin typeface="Calibri"/>
                <a:cs typeface="Calibri"/>
              </a:rPr>
              <a:t>JEANNIN</a:t>
            </a:r>
            <a:endParaRPr sz="1800" dirty="0">
              <a:latin typeface="Calibri"/>
              <a:cs typeface="Calibri"/>
            </a:endParaRPr>
          </a:p>
          <a:p>
            <a:pPr marL="12700" marR="1506220">
              <a:lnSpc>
                <a:spcPct val="131900"/>
              </a:lnSpc>
            </a:pPr>
            <a:r>
              <a:rPr sz="1800" spc="150" dirty="0">
                <a:latin typeface="Calibri"/>
                <a:cs typeface="Calibri"/>
              </a:rPr>
              <a:t>Georges </a:t>
            </a:r>
            <a:r>
              <a:rPr sz="1800" spc="185" dirty="0">
                <a:latin typeface="Calibri"/>
                <a:cs typeface="Calibri"/>
              </a:rPr>
              <a:t>UBBIALI  </a:t>
            </a:r>
            <a:r>
              <a:rPr sz="1800" spc="130" dirty="0">
                <a:latin typeface="Calibri"/>
                <a:cs typeface="Calibri"/>
              </a:rPr>
              <a:t>Charles </a:t>
            </a:r>
            <a:r>
              <a:rPr sz="1800" spc="190" dirty="0">
                <a:latin typeface="Calibri"/>
                <a:cs typeface="Calibri"/>
              </a:rPr>
              <a:t>RIGAUX  </a:t>
            </a:r>
            <a:r>
              <a:rPr sz="1800" spc="145" dirty="0">
                <a:latin typeface="Calibri"/>
                <a:cs typeface="Calibri"/>
              </a:rPr>
              <a:t>Pierre-Yves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220" dirty="0">
                <a:latin typeface="Calibri"/>
                <a:cs typeface="Calibri"/>
              </a:rPr>
              <a:t>CONDE</a:t>
            </a:r>
            <a:endParaRPr sz="1800" dirty="0">
              <a:latin typeface="Calibri"/>
              <a:cs typeface="Calibri"/>
            </a:endParaRPr>
          </a:p>
          <a:p>
            <a:pPr marL="12700" marR="834390">
              <a:lnSpc>
                <a:spcPct val="131900"/>
              </a:lnSpc>
              <a:spcBef>
                <a:spcPts val="5"/>
              </a:spcBef>
            </a:pPr>
            <a:r>
              <a:rPr sz="1800" spc="125" dirty="0">
                <a:latin typeface="Calibri"/>
                <a:cs typeface="Calibri"/>
              </a:rPr>
              <a:t>Jean-Baptiste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220" dirty="0">
                <a:latin typeface="Calibri"/>
                <a:cs typeface="Calibri"/>
              </a:rPr>
              <a:t>GOUSSARD  </a:t>
            </a:r>
            <a:r>
              <a:rPr sz="1800" spc="114" dirty="0">
                <a:latin typeface="Calibri"/>
                <a:cs typeface="Calibri"/>
              </a:rPr>
              <a:t>Estelle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80" dirty="0">
                <a:latin typeface="Calibri"/>
                <a:cs typeface="Calibri"/>
              </a:rPr>
              <a:t>OUDOT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800" spc="204" dirty="0">
                <a:latin typeface="Calibri"/>
                <a:cs typeface="Calibri"/>
              </a:rPr>
              <a:t>Luc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60" dirty="0">
                <a:latin typeface="Calibri"/>
                <a:cs typeface="Calibri"/>
              </a:rPr>
              <a:t>IMHOFF</a:t>
            </a:r>
            <a:endParaRPr sz="1800" dirty="0">
              <a:latin typeface="Calibri"/>
              <a:cs typeface="Calibri"/>
            </a:endParaRPr>
          </a:p>
          <a:p>
            <a:pPr marL="12700" marR="617220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Catherine </a:t>
            </a:r>
            <a:r>
              <a:rPr sz="1800" spc="240" dirty="0">
                <a:latin typeface="Calibri"/>
                <a:cs typeface="Calibri"/>
              </a:rPr>
              <a:t>LABRUERE  </a:t>
            </a:r>
            <a:r>
              <a:rPr sz="1800" spc="210" dirty="0">
                <a:latin typeface="Calibri"/>
                <a:cs typeface="Calibri"/>
              </a:rPr>
              <a:t>  </a:t>
            </a:r>
            <a:r>
              <a:rPr sz="1800" spc="120" dirty="0">
                <a:latin typeface="Calibri"/>
                <a:cs typeface="Calibri"/>
              </a:rPr>
              <a:t>Stéphanie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90" dirty="0">
                <a:latin typeface="Calibri"/>
                <a:cs typeface="Calibri"/>
              </a:rPr>
              <a:t>LEMAIRE-EWING  </a:t>
            </a:r>
            <a:r>
              <a:rPr sz="1800" spc="155" dirty="0">
                <a:latin typeface="Calibri"/>
                <a:cs typeface="Calibri"/>
              </a:rPr>
              <a:t>Pascal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90" dirty="0">
                <a:latin typeface="Calibri"/>
                <a:cs typeface="Calibri"/>
              </a:rPr>
              <a:t>ROUCOU</a:t>
            </a:r>
            <a:endParaRPr sz="1800" dirty="0">
              <a:latin typeface="Calibri"/>
              <a:cs typeface="Calibri"/>
            </a:endParaRPr>
          </a:p>
          <a:p>
            <a:pPr marL="12700" marR="1125855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Jean-Philippe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210" dirty="0">
                <a:latin typeface="Calibri"/>
                <a:cs typeface="Calibri"/>
              </a:rPr>
              <a:t>PIERRON  </a:t>
            </a:r>
            <a:r>
              <a:rPr sz="1800" spc="125" dirty="0">
                <a:latin typeface="Calibri"/>
                <a:cs typeface="Calibri"/>
              </a:rPr>
              <a:t>Bruno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10" dirty="0">
                <a:latin typeface="Calibri"/>
                <a:cs typeface="Calibri"/>
              </a:rPr>
              <a:t>FAIVRE</a:t>
            </a:r>
            <a:endParaRPr sz="1800" dirty="0">
              <a:latin typeface="Calibri"/>
              <a:cs typeface="Calibri"/>
            </a:endParaRPr>
          </a:p>
          <a:p>
            <a:pPr marL="12700" marR="1508760" algn="just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Pierre </a:t>
            </a:r>
            <a:r>
              <a:rPr sz="1800" spc="254" dirty="0">
                <a:latin typeface="Calibri"/>
                <a:cs typeface="Calibri"/>
              </a:rPr>
              <a:t>PELLENARD  </a:t>
            </a:r>
            <a:r>
              <a:rPr sz="1800" spc="100" dirty="0">
                <a:latin typeface="Calibri"/>
                <a:cs typeface="Calibri"/>
              </a:rPr>
              <a:t>Philippe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195" dirty="0">
                <a:latin typeface="Calibri"/>
                <a:cs typeface="Calibri"/>
              </a:rPr>
              <a:t>VIGNERON  </a:t>
            </a:r>
            <a:r>
              <a:rPr sz="1800" spc="114" dirty="0">
                <a:latin typeface="Calibri"/>
                <a:cs typeface="Calibri"/>
              </a:rPr>
              <a:t>Carine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90" dirty="0">
                <a:latin typeface="Calibri"/>
                <a:cs typeface="Calibri"/>
              </a:rPr>
              <a:t>DELION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30773" y="1488348"/>
            <a:ext cx="2074545" cy="25590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14" dirty="0">
                <a:latin typeface="Calibri"/>
                <a:cs typeface="Calibri"/>
              </a:rPr>
              <a:t>Allemand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L1 </a:t>
            </a:r>
            <a:r>
              <a:rPr sz="1800" spc="285" dirty="0">
                <a:latin typeface="Calibri"/>
                <a:cs typeface="Calibri"/>
              </a:rPr>
              <a:t>LLCER</a:t>
            </a:r>
            <a:r>
              <a:rPr sz="1800" spc="-210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Espagnol  </a:t>
            </a: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85" dirty="0">
                <a:latin typeface="Calibri"/>
                <a:cs typeface="Calibri"/>
              </a:rPr>
              <a:t>STAPS</a:t>
            </a:r>
            <a:endParaRPr sz="1800">
              <a:latin typeface="Calibri"/>
              <a:cs typeface="Calibri"/>
            </a:endParaRPr>
          </a:p>
          <a:p>
            <a:pPr marL="12700" marR="934719" algn="just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Histoire  </a:t>
            </a: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120" dirty="0">
                <a:latin typeface="Calibri"/>
                <a:cs typeface="Calibri"/>
              </a:rPr>
              <a:t>Gestion  </a:t>
            </a:r>
            <a:r>
              <a:rPr sz="1800" spc="110" dirty="0">
                <a:latin typeface="Calibri"/>
                <a:cs typeface="Calibri"/>
              </a:rPr>
              <a:t>L1 </a:t>
            </a:r>
            <a:r>
              <a:rPr sz="1800" spc="175" dirty="0">
                <a:latin typeface="Calibri"/>
                <a:cs typeface="Calibri"/>
              </a:rPr>
              <a:t>Psycho  </a:t>
            </a: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80" dirty="0">
                <a:latin typeface="Calibri"/>
                <a:cs typeface="Calibri"/>
              </a:rPr>
              <a:t>Droit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30773" y="4471578"/>
            <a:ext cx="142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25" dirty="0">
                <a:latin typeface="Calibri"/>
                <a:cs typeface="Calibri"/>
              </a:rPr>
              <a:t>Sociologie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230773" y="5107848"/>
            <a:ext cx="3182620" cy="14732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spc="200" dirty="0">
                <a:latin typeface="Calibri"/>
                <a:cs typeface="Calibri"/>
              </a:rPr>
              <a:t>L1AES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31900"/>
              </a:lnSpc>
            </a:pPr>
            <a:r>
              <a:rPr sz="1800" spc="160" dirty="0">
                <a:latin typeface="Calibri"/>
                <a:cs typeface="Calibri"/>
              </a:rPr>
              <a:t>Licence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65" dirty="0">
                <a:latin typeface="Calibri"/>
                <a:cs typeface="Calibri"/>
              </a:rPr>
              <a:t>Sciences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30" dirty="0">
                <a:latin typeface="Calibri"/>
                <a:cs typeface="Calibri"/>
              </a:rPr>
              <a:t>Du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75" dirty="0">
                <a:latin typeface="Calibri"/>
                <a:cs typeface="Calibri"/>
              </a:rPr>
              <a:t>Langage  </a:t>
            </a: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Lettres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85" dirty="0">
                <a:latin typeface="Calibri"/>
                <a:cs typeface="Calibri"/>
              </a:rPr>
              <a:t>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230773" y="6917597"/>
            <a:ext cx="1553845" cy="1475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1510">
              <a:lnSpc>
                <a:spcPct val="131900"/>
              </a:lnSpc>
              <a:spcBef>
                <a:spcPts val="100"/>
              </a:spcBef>
            </a:pP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spc="290" dirty="0">
                <a:latin typeface="Calibri"/>
                <a:cs typeface="Calibri"/>
              </a:rPr>
              <a:t>PASS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120" dirty="0">
                <a:latin typeface="Calibri"/>
                <a:cs typeface="Calibri"/>
              </a:rPr>
              <a:t>Géographie  </a:t>
            </a: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Philosophie  L1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60" dirty="0">
                <a:latin typeface="Calibri"/>
                <a:cs typeface="Calibri"/>
              </a:rPr>
              <a:t>SVTE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30773" y="9089297"/>
            <a:ext cx="132524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Info-Com  </a:t>
            </a:r>
            <a:r>
              <a:rPr sz="1800" spc="215" dirty="0">
                <a:latin typeface="Calibri"/>
                <a:cs typeface="Calibri"/>
              </a:rPr>
              <a:t>BUT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1156" y="2097036"/>
            <a:ext cx="3600450" cy="387298"/>
          </a:xfrm>
          <a:custGeom>
            <a:avLst/>
            <a:gdLst/>
            <a:ahLst/>
            <a:cxnLst/>
            <a:rect l="l" t="t" r="r" b="b"/>
            <a:pathLst>
              <a:path w="3600450" h="414655">
                <a:moveTo>
                  <a:pt x="0" y="414635"/>
                </a:moveTo>
                <a:lnTo>
                  <a:pt x="3600449" y="414635"/>
                </a:lnTo>
                <a:lnTo>
                  <a:pt x="3600449" y="0"/>
                </a:lnTo>
                <a:lnTo>
                  <a:pt x="0" y="0"/>
                </a:lnTo>
                <a:lnTo>
                  <a:pt x="0" y="414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50438" y="6441391"/>
            <a:ext cx="3381375" cy="370205"/>
          </a:xfrm>
          <a:custGeom>
            <a:avLst/>
            <a:gdLst/>
            <a:ahLst/>
            <a:cxnLst/>
            <a:rect l="l" t="t" r="r" b="b"/>
            <a:pathLst>
              <a:path w="3381375" h="370204">
                <a:moveTo>
                  <a:pt x="0" y="369754"/>
                </a:moveTo>
                <a:lnTo>
                  <a:pt x="3381374" y="369754"/>
                </a:lnTo>
                <a:lnTo>
                  <a:pt x="3381374" y="0"/>
                </a:lnTo>
                <a:lnTo>
                  <a:pt x="0" y="0"/>
                </a:lnTo>
                <a:lnTo>
                  <a:pt x="0" y="369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31102" y="7555214"/>
            <a:ext cx="3381375" cy="2506980"/>
          </a:xfrm>
          <a:custGeom>
            <a:avLst/>
            <a:gdLst/>
            <a:ahLst/>
            <a:cxnLst/>
            <a:rect l="l" t="t" r="r" b="b"/>
            <a:pathLst>
              <a:path w="3381375" h="2506979">
                <a:moveTo>
                  <a:pt x="0" y="2506795"/>
                </a:moveTo>
                <a:lnTo>
                  <a:pt x="3381374" y="2506795"/>
                </a:lnTo>
                <a:lnTo>
                  <a:pt x="3381374" y="0"/>
                </a:lnTo>
                <a:lnTo>
                  <a:pt x="0" y="0"/>
                </a:lnTo>
                <a:lnTo>
                  <a:pt x="0" y="2506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1992" y="6485983"/>
            <a:ext cx="3209925" cy="370205"/>
          </a:xfrm>
          <a:custGeom>
            <a:avLst/>
            <a:gdLst/>
            <a:ahLst/>
            <a:cxnLst/>
            <a:rect l="l" t="t" r="r" b="b"/>
            <a:pathLst>
              <a:path w="3209925" h="370204">
                <a:moveTo>
                  <a:pt x="0" y="369754"/>
                </a:moveTo>
                <a:lnTo>
                  <a:pt x="3209924" y="369754"/>
                </a:lnTo>
                <a:lnTo>
                  <a:pt x="3209924" y="0"/>
                </a:lnTo>
                <a:lnTo>
                  <a:pt x="0" y="0"/>
                </a:lnTo>
                <a:lnTo>
                  <a:pt x="0" y="369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1992" y="7627262"/>
            <a:ext cx="3209925" cy="2506980"/>
          </a:xfrm>
          <a:custGeom>
            <a:avLst/>
            <a:gdLst/>
            <a:ahLst/>
            <a:cxnLst/>
            <a:rect l="l" t="t" r="r" b="b"/>
            <a:pathLst>
              <a:path w="3209925" h="2506979">
                <a:moveTo>
                  <a:pt x="0" y="2506795"/>
                </a:moveTo>
                <a:lnTo>
                  <a:pt x="3209924" y="2506795"/>
                </a:lnTo>
                <a:lnTo>
                  <a:pt x="3209924" y="0"/>
                </a:lnTo>
                <a:lnTo>
                  <a:pt x="0" y="0"/>
                </a:lnTo>
                <a:lnTo>
                  <a:pt x="0" y="2506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35347" y="555724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0" y="0"/>
                </a:moveTo>
                <a:lnTo>
                  <a:pt x="1000125" y="0"/>
                </a:lnTo>
                <a:lnTo>
                  <a:pt x="1000125" y="990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5105" y="2527089"/>
            <a:ext cx="4238625" cy="857250"/>
          </a:xfrm>
          <a:custGeom>
            <a:avLst/>
            <a:gdLst/>
            <a:ahLst/>
            <a:cxnLst/>
            <a:rect l="l" t="t" r="r" b="b"/>
            <a:pathLst>
              <a:path w="4238625" h="857250">
                <a:moveTo>
                  <a:pt x="0" y="0"/>
                </a:moveTo>
                <a:lnTo>
                  <a:pt x="4238407" y="0"/>
                </a:lnTo>
                <a:lnTo>
                  <a:pt x="4238407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27201" y="480707"/>
            <a:ext cx="1293114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50" spc="655" dirty="0"/>
              <a:t>Contacts</a:t>
            </a:r>
            <a:r>
              <a:rPr sz="5550" spc="-30" dirty="0"/>
              <a:t> </a:t>
            </a:r>
            <a:r>
              <a:rPr sz="5550" spc="409" dirty="0"/>
              <a:t>à</a:t>
            </a:r>
            <a:r>
              <a:rPr sz="5550" spc="-25" dirty="0"/>
              <a:t> </a:t>
            </a:r>
            <a:r>
              <a:rPr sz="5550" spc="430" dirty="0"/>
              <a:t>l'université</a:t>
            </a:r>
            <a:r>
              <a:rPr sz="5550" spc="-25" dirty="0"/>
              <a:t> </a:t>
            </a:r>
            <a:r>
              <a:rPr sz="5550" spc="470" dirty="0"/>
              <a:t>de</a:t>
            </a:r>
            <a:r>
              <a:rPr sz="5550" spc="-25" dirty="0"/>
              <a:t> </a:t>
            </a:r>
            <a:r>
              <a:rPr sz="5550" spc="620" dirty="0"/>
              <a:t>Bourgogne</a:t>
            </a:r>
            <a:endParaRPr sz="5550"/>
          </a:p>
        </p:txBody>
      </p:sp>
      <p:sp>
        <p:nvSpPr>
          <p:cNvPr id="11" name="object 11"/>
          <p:cNvSpPr/>
          <p:nvPr/>
        </p:nvSpPr>
        <p:spPr>
          <a:xfrm>
            <a:off x="5358142" y="6855737"/>
            <a:ext cx="3781425" cy="771525"/>
          </a:xfrm>
          <a:custGeom>
            <a:avLst/>
            <a:gdLst/>
            <a:ahLst/>
            <a:cxnLst/>
            <a:rect l="l" t="t" r="r" b="b"/>
            <a:pathLst>
              <a:path w="3781425" h="771525">
                <a:moveTo>
                  <a:pt x="0" y="0"/>
                </a:moveTo>
                <a:lnTo>
                  <a:pt x="3781418" y="0"/>
                </a:lnTo>
                <a:lnTo>
                  <a:pt x="3781418" y="771524"/>
                </a:lnTo>
                <a:lnTo>
                  <a:pt x="0" y="77152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94821" y="2715896"/>
            <a:ext cx="23983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210" dirty="0">
                <a:solidFill>
                  <a:srgbClr val="FFFFFF"/>
                </a:solidFill>
                <a:latin typeface="Calibri"/>
                <a:cs typeface="Calibri"/>
              </a:rPr>
              <a:t>Sophie</a:t>
            </a:r>
            <a:r>
              <a:rPr sz="26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60" dirty="0">
                <a:solidFill>
                  <a:srgbClr val="FFFFFF"/>
                </a:solidFill>
                <a:latin typeface="Calibri"/>
                <a:cs typeface="Calibri"/>
              </a:rPr>
              <a:t>Morlaix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3384" y="7006384"/>
            <a:ext cx="975994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50" b="1" spc="49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50" b="1" spc="459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50" b="1" spc="38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50" b="1" spc="19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86726" y="6974434"/>
            <a:ext cx="2270125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50" b="1" spc="285" dirty="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sz="26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185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6729" y="3255408"/>
            <a:ext cx="3600450" cy="236641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250" spc="330" dirty="0">
                <a:latin typeface="Calibri"/>
                <a:cs typeface="Calibri"/>
              </a:rPr>
              <a:t>VP</a:t>
            </a:r>
            <a:endParaRPr sz="2250" dirty="0">
              <a:latin typeface="Calibri"/>
              <a:cs typeface="Calibri"/>
            </a:endParaRPr>
          </a:p>
          <a:p>
            <a:pPr marL="552450" marR="543560" algn="ctr">
              <a:lnSpc>
                <a:spcPct val="116500"/>
              </a:lnSpc>
            </a:pPr>
            <a:r>
              <a:rPr sz="2250" spc="150" dirty="0">
                <a:latin typeface="Calibri"/>
                <a:cs typeface="Calibri"/>
              </a:rPr>
              <a:t>f</a:t>
            </a:r>
            <a:r>
              <a:rPr sz="2250" spc="155" dirty="0">
                <a:latin typeface="Calibri"/>
                <a:cs typeface="Calibri"/>
              </a:rPr>
              <a:t>o</a:t>
            </a:r>
            <a:r>
              <a:rPr sz="2250" spc="50" dirty="0">
                <a:latin typeface="Calibri"/>
                <a:cs typeface="Calibri"/>
              </a:rPr>
              <a:t>r</a:t>
            </a:r>
            <a:r>
              <a:rPr sz="2250" spc="225" dirty="0">
                <a:latin typeface="Calibri"/>
                <a:cs typeface="Calibri"/>
              </a:rPr>
              <a:t>m</a:t>
            </a:r>
            <a:r>
              <a:rPr sz="2250" spc="140" dirty="0">
                <a:latin typeface="Calibri"/>
                <a:cs typeface="Calibri"/>
              </a:rPr>
              <a:t>a</a:t>
            </a:r>
            <a:r>
              <a:rPr sz="2250" spc="85" dirty="0">
                <a:latin typeface="Calibri"/>
                <a:cs typeface="Calibri"/>
              </a:rPr>
              <a:t>t</a:t>
            </a:r>
            <a:r>
              <a:rPr sz="2250" spc="5" dirty="0">
                <a:latin typeface="Calibri"/>
                <a:cs typeface="Calibri"/>
              </a:rPr>
              <a:t>i</a:t>
            </a:r>
            <a:r>
              <a:rPr sz="2250" spc="155" dirty="0">
                <a:latin typeface="Calibri"/>
                <a:cs typeface="Calibri"/>
              </a:rPr>
              <a:t>o</a:t>
            </a:r>
            <a:r>
              <a:rPr sz="2250" spc="120" dirty="0">
                <a:latin typeface="Calibri"/>
                <a:cs typeface="Calibri"/>
              </a:rPr>
              <a:t>n</a:t>
            </a:r>
            <a:r>
              <a:rPr sz="2250" spc="165" dirty="0">
                <a:latin typeface="Calibri"/>
                <a:cs typeface="Calibri"/>
              </a:rPr>
              <a:t>-</a:t>
            </a:r>
            <a:r>
              <a:rPr sz="2250" spc="5" dirty="0">
                <a:latin typeface="Calibri"/>
                <a:cs typeface="Calibri"/>
              </a:rPr>
              <a:t>li</a:t>
            </a:r>
            <a:r>
              <a:rPr sz="2250" spc="260" dirty="0">
                <a:latin typeface="Calibri"/>
                <a:cs typeface="Calibri"/>
              </a:rPr>
              <a:t>c</a:t>
            </a:r>
            <a:r>
              <a:rPr sz="2250" spc="180" dirty="0">
                <a:latin typeface="Calibri"/>
                <a:cs typeface="Calibri"/>
              </a:rPr>
              <a:t>e</a:t>
            </a:r>
            <a:r>
              <a:rPr sz="2250" spc="120" dirty="0">
                <a:latin typeface="Calibri"/>
                <a:cs typeface="Calibri"/>
              </a:rPr>
              <a:t>n</a:t>
            </a:r>
            <a:r>
              <a:rPr sz="2250" spc="260" dirty="0">
                <a:latin typeface="Calibri"/>
                <a:cs typeface="Calibri"/>
              </a:rPr>
              <a:t>c</a:t>
            </a:r>
            <a:r>
              <a:rPr sz="2250" spc="180" dirty="0">
                <a:latin typeface="Calibri"/>
                <a:cs typeface="Calibri"/>
              </a:rPr>
              <a:t>e</a:t>
            </a:r>
            <a:r>
              <a:rPr sz="2250" spc="185" dirty="0">
                <a:latin typeface="Calibri"/>
                <a:cs typeface="Calibri"/>
              </a:rPr>
              <a:t>s  </a:t>
            </a:r>
            <a:r>
              <a:rPr sz="2250" spc="135" dirty="0">
                <a:latin typeface="Calibri"/>
                <a:cs typeface="Calibri"/>
              </a:rPr>
              <a:t>et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spc="155" dirty="0">
                <a:latin typeface="Calibri"/>
                <a:cs typeface="Calibri"/>
              </a:rPr>
              <a:t>master</a:t>
            </a:r>
            <a:r>
              <a:rPr lang="fr-FR" sz="2250" spc="155" dirty="0">
                <a:latin typeface="Calibri"/>
                <a:cs typeface="Calibri"/>
              </a:rPr>
              <a:t>s</a:t>
            </a:r>
            <a:endParaRPr sz="22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 dirty="0">
              <a:latin typeface="Calibri"/>
              <a:cs typeface="Calibri"/>
            </a:endParaRPr>
          </a:p>
          <a:p>
            <a:pPr marL="142875">
              <a:lnSpc>
                <a:spcPct val="100000"/>
              </a:lnSpc>
            </a:pPr>
            <a:r>
              <a:rPr sz="1800" spc="90" dirty="0">
                <a:latin typeface="Calibri"/>
                <a:cs typeface="Calibri"/>
                <a:hlinkClick r:id="rId3"/>
              </a:rPr>
              <a:t>sophie.morlaix@u-bourgogne.fr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2007" y="7965051"/>
            <a:ext cx="2132330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16900"/>
              </a:lnSpc>
              <a:spcBef>
                <a:spcPts val="100"/>
              </a:spcBef>
            </a:pPr>
            <a:r>
              <a:rPr sz="2000" spc="160" dirty="0">
                <a:latin typeface="Calibri"/>
                <a:cs typeface="Calibri"/>
              </a:rPr>
              <a:t>Pôle </a:t>
            </a:r>
            <a:r>
              <a:rPr sz="2000" spc="125" dirty="0">
                <a:latin typeface="Calibri"/>
                <a:cs typeface="Calibri"/>
              </a:rPr>
              <a:t>Formation</a:t>
            </a:r>
            <a:r>
              <a:rPr sz="2000" spc="-26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et  </a:t>
            </a:r>
            <a:r>
              <a:rPr sz="2000" spc="145" dirty="0">
                <a:latin typeface="Calibri"/>
                <a:cs typeface="Calibri"/>
              </a:rPr>
              <a:t>Vie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Universitaire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08997" y="8866417"/>
            <a:ext cx="30429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80" dirty="0">
                <a:latin typeface="Calibri"/>
                <a:cs typeface="Calibri"/>
                <a:hlinkClick r:id="rId4"/>
              </a:rPr>
              <a:t>pole.formation@u-bourgogne.Fr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27945" y="7909032"/>
            <a:ext cx="2458720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7220">
              <a:lnSpc>
                <a:spcPct val="116900"/>
              </a:lnSpc>
              <a:spcBef>
                <a:spcPts val="100"/>
              </a:spcBef>
            </a:pPr>
            <a:r>
              <a:rPr sz="2000" spc="110" dirty="0">
                <a:latin typeface="Calibri"/>
                <a:cs typeface="Calibri"/>
              </a:rPr>
              <a:t>Université  </a:t>
            </a:r>
            <a:r>
              <a:rPr sz="2000" spc="155" dirty="0">
                <a:latin typeface="Calibri"/>
                <a:cs typeface="Calibri"/>
                <a:hlinkClick r:id="rId5"/>
              </a:rPr>
              <a:t>www</a:t>
            </a:r>
            <a:r>
              <a:rPr sz="2000" spc="-110" dirty="0">
                <a:latin typeface="Calibri"/>
                <a:cs typeface="Calibri"/>
                <a:hlinkClick r:id="rId5"/>
              </a:rPr>
              <a:t>.</a:t>
            </a:r>
            <a:r>
              <a:rPr sz="2000" spc="100" dirty="0">
                <a:latin typeface="Calibri"/>
                <a:cs typeface="Calibri"/>
                <a:hlinkClick r:id="rId5"/>
              </a:rPr>
              <a:t>u</a:t>
            </a:r>
            <a:r>
              <a:rPr sz="2000" spc="150" dirty="0">
                <a:latin typeface="Calibri"/>
                <a:cs typeface="Calibri"/>
                <a:hlinkClick r:id="rId5"/>
              </a:rPr>
              <a:t>-</a:t>
            </a:r>
            <a:r>
              <a:rPr sz="2000" spc="140" dirty="0">
                <a:latin typeface="Calibri"/>
                <a:cs typeface="Calibri"/>
                <a:hlinkClick r:id="rId5"/>
              </a:rPr>
              <a:t>bo</a:t>
            </a:r>
            <a:r>
              <a:rPr sz="2000" spc="100" dirty="0">
                <a:latin typeface="Calibri"/>
                <a:cs typeface="Calibri"/>
                <a:hlinkClick r:id="rId5"/>
              </a:rPr>
              <a:t>u</a:t>
            </a:r>
            <a:r>
              <a:rPr sz="2000" spc="45" dirty="0">
                <a:latin typeface="Calibri"/>
                <a:cs typeface="Calibri"/>
                <a:hlinkClick r:id="rId5"/>
              </a:rPr>
              <a:t>r</a:t>
            </a:r>
            <a:r>
              <a:rPr sz="2000" spc="245" dirty="0">
                <a:latin typeface="Calibri"/>
                <a:cs typeface="Calibri"/>
                <a:hlinkClick r:id="rId5"/>
              </a:rPr>
              <a:t>g</a:t>
            </a:r>
            <a:r>
              <a:rPr sz="2000" spc="140" dirty="0">
                <a:latin typeface="Calibri"/>
                <a:cs typeface="Calibri"/>
                <a:hlinkClick r:id="rId5"/>
              </a:rPr>
              <a:t>o</a:t>
            </a:r>
            <a:r>
              <a:rPr sz="2000" spc="245" dirty="0">
                <a:latin typeface="Calibri"/>
                <a:cs typeface="Calibri"/>
                <a:hlinkClick r:id="rId5"/>
              </a:rPr>
              <a:t>g</a:t>
            </a:r>
            <a:r>
              <a:rPr sz="2000" spc="110" dirty="0">
                <a:latin typeface="Calibri"/>
                <a:cs typeface="Calibri"/>
                <a:hlinkClick r:id="rId5"/>
              </a:rPr>
              <a:t>n</a:t>
            </a:r>
            <a:r>
              <a:rPr sz="2000" spc="165" dirty="0">
                <a:latin typeface="Calibri"/>
                <a:cs typeface="Calibri"/>
                <a:hlinkClick r:id="rId5"/>
              </a:rPr>
              <a:t>e</a:t>
            </a:r>
            <a:r>
              <a:rPr sz="2000" spc="-110" dirty="0">
                <a:latin typeface="Calibri"/>
                <a:cs typeface="Calibri"/>
                <a:hlinkClick r:id="rId5"/>
              </a:rPr>
              <a:t>.</a:t>
            </a:r>
            <a:r>
              <a:rPr sz="2000" spc="135" dirty="0">
                <a:latin typeface="Calibri"/>
                <a:cs typeface="Calibri"/>
                <a:hlinkClick r:id="rId5"/>
              </a:rPr>
              <a:t>f</a:t>
            </a:r>
            <a:r>
              <a:rPr sz="2000" spc="45" dirty="0">
                <a:latin typeface="Calibri"/>
                <a:cs typeface="Calibri"/>
                <a:hlinkClick r:id="rId5"/>
              </a:rPr>
              <a:t>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38398" y="9001354"/>
            <a:ext cx="3193415" cy="69659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2000" spc="195" dirty="0">
                <a:latin typeface="Calibri"/>
                <a:cs typeface="Calibri"/>
              </a:rPr>
              <a:t>Espace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150" dirty="0">
                <a:latin typeface="Calibri"/>
                <a:cs typeface="Calibri"/>
              </a:rPr>
              <a:t>lycéens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700" spc="85" dirty="0">
                <a:latin typeface="Calibri"/>
                <a:cs typeface="Calibri"/>
              </a:rPr>
              <a:t>https://lyceens.u-bourgogne.fr/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57080" y="2089411"/>
            <a:ext cx="3600450" cy="414655"/>
          </a:xfrm>
          <a:custGeom>
            <a:avLst/>
            <a:gdLst/>
            <a:ahLst/>
            <a:cxnLst/>
            <a:rect l="l" t="t" r="r" b="b"/>
            <a:pathLst>
              <a:path w="3600450" h="414655">
                <a:moveTo>
                  <a:pt x="0" y="414635"/>
                </a:moveTo>
                <a:lnTo>
                  <a:pt x="3600449" y="414635"/>
                </a:lnTo>
                <a:lnTo>
                  <a:pt x="3600449" y="0"/>
                </a:lnTo>
                <a:lnTo>
                  <a:pt x="0" y="0"/>
                </a:lnTo>
                <a:lnTo>
                  <a:pt x="0" y="414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482798" y="2762022"/>
            <a:ext cx="35490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235" dirty="0">
                <a:solidFill>
                  <a:srgbClr val="FFFFFF"/>
                </a:solidFill>
                <a:latin typeface="Calibri"/>
                <a:cs typeface="Calibri"/>
              </a:rPr>
              <a:t>Vanessa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185" dirty="0">
                <a:solidFill>
                  <a:srgbClr val="FFFFFF"/>
                </a:solidFill>
                <a:latin typeface="Calibri"/>
                <a:cs typeface="Calibri"/>
              </a:rPr>
              <a:t>David-Vaizant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80667" y="3273311"/>
            <a:ext cx="3513275" cy="236051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324485" marR="315595" indent="-635" algn="ctr">
              <a:lnSpc>
                <a:spcPct val="116500"/>
              </a:lnSpc>
            </a:pPr>
            <a:r>
              <a:rPr sz="2250" spc="190" dirty="0">
                <a:latin typeface="Calibri"/>
                <a:cs typeface="Calibri"/>
              </a:rPr>
              <a:t>Chargée </a:t>
            </a:r>
            <a:r>
              <a:rPr sz="2250" spc="165" dirty="0">
                <a:latin typeface="Calibri"/>
                <a:cs typeface="Calibri"/>
              </a:rPr>
              <a:t>de </a:t>
            </a:r>
            <a:r>
              <a:rPr sz="2250" spc="145" dirty="0">
                <a:latin typeface="Calibri"/>
                <a:cs typeface="Calibri"/>
              </a:rPr>
              <a:t>mission  </a:t>
            </a:r>
            <a:r>
              <a:rPr sz="2250" spc="95" dirty="0">
                <a:latin typeface="Calibri"/>
                <a:cs typeface="Calibri"/>
              </a:rPr>
              <a:t>Solidarité, </a:t>
            </a:r>
            <a:r>
              <a:rPr sz="2250" spc="150" dirty="0">
                <a:latin typeface="Calibri"/>
                <a:cs typeface="Calibri"/>
              </a:rPr>
              <a:t>Handicap</a:t>
            </a:r>
            <a:r>
              <a:rPr sz="2250" spc="-185" dirty="0">
                <a:latin typeface="Calibri"/>
                <a:cs typeface="Calibri"/>
              </a:rPr>
              <a:t> </a:t>
            </a:r>
            <a:r>
              <a:rPr sz="2250" spc="135" dirty="0">
                <a:latin typeface="Calibri"/>
                <a:cs typeface="Calibri"/>
              </a:rPr>
              <a:t>et  </a:t>
            </a:r>
            <a:r>
              <a:rPr sz="2250" spc="210" dirty="0">
                <a:latin typeface="Calibri"/>
                <a:cs typeface="Calibri"/>
              </a:rPr>
              <a:t>Campus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spc="120" dirty="0">
                <a:latin typeface="Calibri"/>
                <a:cs typeface="Calibri"/>
              </a:rPr>
              <a:t>Inclusif</a:t>
            </a:r>
            <a:endParaRPr sz="22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 dirty="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100" dirty="0">
                <a:latin typeface="Calibri"/>
                <a:cs typeface="Calibri"/>
                <a:hlinkClick r:id="rId6"/>
              </a:rPr>
              <a:t>vanessa.vaizant@u-bourgogne.fr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52877" y="9299572"/>
            <a:ext cx="33063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Mission handicap:</a:t>
            </a:r>
            <a:br>
              <a:rPr lang="fr-FR" dirty="0"/>
            </a:br>
            <a:r>
              <a:rPr lang="fr-FR" sz="1600" dirty="0"/>
              <a:t>mission.handicap@u-bourgogne.fr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90074" y="0"/>
            <a:ext cx="4598035" cy="10287000"/>
          </a:xfrm>
          <a:custGeom>
            <a:avLst/>
            <a:gdLst/>
            <a:ahLst/>
            <a:cxnLst/>
            <a:rect l="l" t="t" r="r" b="b"/>
            <a:pathLst>
              <a:path w="4598034" h="10287000">
                <a:moveTo>
                  <a:pt x="0" y="0"/>
                </a:moveTo>
                <a:lnTo>
                  <a:pt x="0" y="10286999"/>
                </a:lnTo>
                <a:lnTo>
                  <a:pt x="4597925" y="10286999"/>
                </a:lnTo>
                <a:lnTo>
                  <a:pt x="45979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20842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9" y="0"/>
                </a:lnTo>
                <a:lnTo>
                  <a:pt x="5714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58159" y="3432256"/>
            <a:ext cx="3381374" cy="337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0762" y="562002"/>
            <a:ext cx="11350625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500" spc="425" dirty="0">
                <a:solidFill>
                  <a:srgbClr val="EC7703"/>
                </a:solidFill>
              </a:rPr>
              <a:t>2 voies d’accès pour les néo-bacheliers</a:t>
            </a:r>
            <a:endParaRPr sz="5500" dirty="0"/>
          </a:p>
        </p:txBody>
      </p:sp>
      <p:sp>
        <p:nvSpPr>
          <p:cNvPr id="11" name="object 11"/>
          <p:cNvSpPr txBox="1"/>
          <p:nvPr/>
        </p:nvSpPr>
        <p:spPr>
          <a:xfrm>
            <a:off x="1547044" y="2267597"/>
            <a:ext cx="10823575" cy="9146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r>
              <a:rPr lang="fr-FR" sz="3200" spc="-5" dirty="0">
                <a:cs typeface="Calibri"/>
              </a:rPr>
              <a:t>1) Majeure </a:t>
            </a:r>
            <a:r>
              <a:rPr lang="fr-FR" sz="3200" spc="-20" dirty="0">
                <a:cs typeface="Calibri"/>
              </a:rPr>
              <a:t>Santé </a:t>
            </a:r>
            <a:r>
              <a:rPr lang="fr-FR" sz="3200" dirty="0">
                <a:cs typeface="Calibri"/>
              </a:rPr>
              <a:t>+ </a:t>
            </a:r>
            <a:r>
              <a:rPr lang="fr-FR" sz="3200" spc="-10" dirty="0">
                <a:cs typeface="Calibri"/>
              </a:rPr>
              <a:t>mineure </a:t>
            </a:r>
            <a:r>
              <a:rPr lang="fr-FR" sz="3200" spc="-5" dirty="0" err="1">
                <a:cs typeface="Calibri"/>
              </a:rPr>
              <a:t>filiarisée</a:t>
            </a:r>
            <a:r>
              <a:rPr lang="fr-FR" sz="3200" spc="-110" dirty="0">
                <a:cs typeface="Calibri"/>
              </a:rPr>
              <a:t> </a:t>
            </a:r>
            <a:r>
              <a:rPr lang="fr-FR" sz="3200" dirty="0">
                <a:cs typeface="Calibri"/>
              </a:rPr>
              <a:t>=  </a:t>
            </a:r>
            <a:r>
              <a:rPr lang="fr-FR" sz="3200" b="1" spc="-70" dirty="0">
                <a:cs typeface="Calibri"/>
              </a:rPr>
              <a:t>PASS</a:t>
            </a:r>
            <a:r>
              <a:rPr lang="fr-FR" sz="3200" spc="-70" dirty="0">
                <a:cs typeface="Calibri"/>
              </a:rPr>
              <a:t> (Parcours d’Accès aux études de santé)</a:t>
            </a:r>
            <a:endParaRPr lang="fr-FR" sz="3200" dirty="0">
              <a:cs typeface="Calibri"/>
            </a:endParaRPr>
          </a:p>
          <a:p>
            <a:pPr marL="12065">
              <a:lnSpc>
                <a:spcPct val="100000"/>
              </a:lnSpc>
              <a:tabLst>
                <a:tab pos="355600" algn="l"/>
                <a:tab pos="2272030" algn="l"/>
              </a:tabLst>
            </a:pPr>
            <a:r>
              <a:rPr lang="fr-FR" sz="3200" spc="-5" dirty="0">
                <a:cs typeface="Calibri"/>
              </a:rPr>
              <a:t>2) Licence</a:t>
            </a:r>
            <a:r>
              <a:rPr lang="fr-FR" sz="3200" spc="-15" dirty="0">
                <a:cs typeface="Calibri"/>
              </a:rPr>
              <a:t> </a:t>
            </a:r>
            <a:r>
              <a:rPr lang="fr-FR" sz="3200" dirty="0">
                <a:cs typeface="Calibri"/>
              </a:rPr>
              <a:t>1 « </a:t>
            </a:r>
            <a:r>
              <a:rPr lang="fr-FR" sz="3200" spc="-10" dirty="0">
                <a:cs typeface="Calibri"/>
              </a:rPr>
              <a:t>autre </a:t>
            </a:r>
            <a:r>
              <a:rPr lang="fr-FR" sz="3200" dirty="0">
                <a:cs typeface="Calibri"/>
              </a:rPr>
              <a:t>» + </a:t>
            </a:r>
            <a:r>
              <a:rPr lang="fr-FR" sz="3200" spc="-5" dirty="0">
                <a:cs typeface="Calibri"/>
              </a:rPr>
              <a:t>mineure</a:t>
            </a:r>
            <a:r>
              <a:rPr lang="fr-FR" sz="3200" spc="-125" dirty="0">
                <a:cs typeface="Calibri"/>
              </a:rPr>
              <a:t> </a:t>
            </a:r>
            <a:r>
              <a:rPr lang="fr-FR" sz="3200" spc="-20" dirty="0">
                <a:cs typeface="Calibri"/>
              </a:rPr>
              <a:t>Santé </a:t>
            </a:r>
            <a:r>
              <a:rPr lang="fr-FR" sz="3200" b="1" dirty="0">
                <a:cs typeface="Calibri"/>
              </a:rPr>
              <a:t>=</a:t>
            </a:r>
            <a:r>
              <a:rPr lang="fr-FR" sz="3200" b="1" spc="-10" dirty="0">
                <a:cs typeface="Calibri"/>
              </a:rPr>
              <a:t> </a:t>
            </a:r>
            <a:r>
              <a:rPr lang="fr-FR" sz="3200" b="1" dirty="0">
                <a:cs typeface="Calibri"/>
              </a:rPr>
              <a:t>L.AS </a:t>
            </a:r>
            <a:r>
              <a:rPr lang="fr-FR" sz="3200" dirty="0">
                <a:cs typeface="Calibri"/>
              </a:rPr>
              <a:t>(licences Accès santé)</a:t>
            </a:r>
          </a:p>
          <a:p>
            <a:pPr marL="354965">
              <a:lnSpc>
                <a:spcPct val="100000"/>
              </a:lnSpc>
            </a:pPr>
            <a:endParaRPr lang="fr-FR" sz="3200" dirty="0"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lang="fr-FR" sz="3200" dirty="0">
                <a:cs typeface="Calibri"/>
              </a:rPr>
              <a:t>7 filières en plus de santé engagées dans la réforme à l’</a:t>
            </a:r>
            <a:r>
              <a:rPr lang="fr-FR" sz="3200" dirty="0" err="1">
                <a:cs typeface="Calibri"/>
              </a:rPr>
              <a:t>uB</a:t>
            </a:r>
            <a:endParaRPr lang="fr-FR" sz="3200" dirty="0"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70"/>
              </a:spcBef>
              <a:buFont typeface="Arial"/>
              <a:buChar char="–"/>
              <a:tabLst>
                <a:tab pos="299720" algn="l"/>
              </a:tabLst>
            </a:pPr>
            <a:r>
              <a:rPr lang="fr-FR" sz="3200" spc="-10" dirty="0">
                <a:cs typeface="Calibri"/>
              </a:rPr>
              <a:t>Sciences et</a:t>
            </a:r>
            <a:r>
              <a:rPr lang="fr-FR" sz="3200" spc="30" dirty="0">
                <a:cs typeface="Calibri"/>
              </a:rPr>
              <a:t> </a:t>
            </a:r>
            <a:r>
              <a:rPr lang="fr-FR" sz="3200" spc="-35" dirty="0">
                <a:cs typeface="Calibri"/>
              </a:rPr>
              <a:t>Technique</a:t>
            </a:r>
            <a:endParaRPr lang="fr-FR" sz="3200" dirty="0"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299720" algn="l"/>
              </a:tabLst>
            </a:pPr>
            <a:r>
              <a:rPr lang="fr-FR" sz="3200" spc="-15" dirty="0">
                <a:cs typeface="Calibri"/>
              </a:rPr>
              <a:t>SVTE</a:t>
            </a:r>
            <a:endParaRPr lang="fr-FR" sz="3200" dirty="0"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299720" algn="l"/>
              </a:tabLst>
            </a:pPr>
            <a:r>
              <a:rPr lang="fr-FR" sz="3200" spc="-50" dirty="0">
                <a:cs typeface="Calibri"/>
              </a:rPr>
              <a:t>STAPS</a:t>
            </a:r>
            <a:endParaRPr lang="fr-FR" sz="3200" dirty="0"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299720" algn="l"/>
              </a:tabLst>
            </a:pPr>
            <a:r>
              <a:rPr lang="fr-FR" sz="3200" spc="-20" dirty="0">
                <a:cs typeface="Calibri"/>
              </a:rPr>
              <a:t>Psychologie </a:t>
            </a:r>
            <a:r>
              <a:rPr lang="fr-FR" sz="3200" spc="-5" dirty="0">
                <a:cs typeface="Calibri"/>
              </a:rPr>
              <a:t>/</a:t>
            </a:r>
            <a:r>
              <a:rPr lang="fr-FR" sz="3200" spc="30" dirty="0">
                <a:cs typeface="Calibri"/>
              </a:rPr>
              <a:t> </a:t>
            </a: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299720" algn="l"/>
              </a:tabLst>
            </a:pPr>
            <a:r>
              <a:rPr lang="fr-FR" sz="3200" spc="-10" dirty="0">
                <a:cs typeface="Calibri"/>
              </a:rPr>
              <a:t>Philosophie</a:t>
            </a:r>
            <a:endParaRPr lang="fr-FR" sz="3200" dirty="0"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299720" algn="l"/>
              </a:tabLst>
            </a:pPr>
            <a:r>
              <a:rPr lang="fr-FR" sz="3200" spc="-10" dirty="0">
                <a:cs typeface="Calibri"/>
              </a:rPr>
              <a:t>Langues </a:t>
            </a:r>
            <a:r>
              <a:rPr lang="fr-FR" sz="3200" spc="-20" dirty="0">
                <a:cs typeface="Calibri"/>
              </a:rPr>
              <a:t>Droit</a:t>
            </a: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299720" algn="l"/>
              </a:tabLst>
            </a:pPr>
            <a:r>
              <a:rPr lang="fr-FR" sz="3200" spc="-20" dirty="0">
                <a:cs typeface="Calibri"/>
              </a:rPr>
              <a:t>Droit</a:t>
            </a:r>
            <a:endParaRPr lang="fr-FR" sz="3200" dirty="0">
              <a:cs typeface="Calibri"/>
            </a:endParaRPr>
          </a:p>
          <a:p>
            <a:pPr marL="354965">
              <a:lnSpc>
                <a:spcPct val="100000"/>
              </a:lnSpc>
            </a:pPr>
            <a:endParaRPr lang="fr-FR" sz="3200" dirty="0">
              <a:cs typeface="Calibri"/>
            </a:endParaRP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endParaRPr sz="3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57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47700"/>
            <a:ext cx="16459200" cy="9568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  <p:extLst>
      <p:ext uri="{BB962C8B-B14F-4D97-AF65-F5344CB8AC3E}">
        <p14:creationId xmlns:p14="http://schemas.microsoft.com/office/powerpoint/2010/main" val="362724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02959" y="1736026"/>
          <a:ext cx="11107102" cy="6517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0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Formations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76835" indent="-1162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27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capacité  Parcoursup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122555" indent="-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Capacité  </a:t>
                      </a:r>
                      <a:r>
                        <a:rPr sz="2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7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7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  Dijon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7630" indent="-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Capacité  </a:t>
                      </a:r>
                      <a:r>
                        <a:rPr sz="2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7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7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  </a:t>
                      </a:r>
                      <a:r>
                        <a:rPr sz="2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Nevers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7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30" dirty="0">
                          <a:latin typeface="Calibri"/>
                          <a:cs typeface="Calibri"/>
                        </a:rPr>
                        <a:t>PASS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 Langues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1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communication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75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72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3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7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30" dirty="0">
                          <a:latin typeface="Calibri"/>
                          <a:cs typeface="Calibri"/>
                        </a:rPr>
                        <a:t>PASS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Philosophie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150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144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7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30" dirty="0">
                          <a:latin typeface="Calibri"/>
                          <a:cs typeface="Calibri"/>
                        </a:rPr>
                        <a:t>PASS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Droit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155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149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7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30" dirty="0">
                          <a:latin typeface="Calibri"/>
                          <a:cs typeface="Calibri"/>
                        </a:rPr>
                        <a:t>PASS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Psychologie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50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48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2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7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30" dirty="0">
                          <a:latin typeface="Calibri"/>
                          <a:cs typeface="Calibri"/>
                        </a:rPr>
                        <a:t>PASS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 Sciences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Techniques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80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77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3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2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30" dirty="0">
                          <a:latin typeface="Calibri"/>
                          <a:cs typeface="Calibri"/>
                        </a:rPr>
                        <a:t>PASS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 Sciences de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vie/Sciences</a:t>
                      </a:r>
                      <a:r>
                        <a:rPr sz="21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de</a:t>
                      </a:r>
                      <a:endParaRPr sz="2100">
                        <a:latin typeface="Calibri"/>
                        <a:cs typeface="Calibri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Terre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110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106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4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7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30" dirty="0">
                          <a:latin typeface="Calibri"/>
                          <a:cs typeface="Calibri"/>
                        </a:rPr>
                        <a:t>PASS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25" dirty="0">
                          <a:latin typeface="Calibri"/>
                          <a:cs typeface="Calibri"/>
                        </a:rPr>
                        <a:t>STAPS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150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144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7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spc="-40" dirty="0">
                          <a:latin typeface="Calibri"/>
                          <a:cs typeface="Calibri"/>
                        </a:rPr>
                        <a:t>Total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b="1" spc="-5" dirty="0">
                          <a:latin typeface="Calibri"/>
                          <a:cs typeface="Calibri"/>
                        </a:rPr>
                        <a:t>770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740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30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286000" y="371476"/>
            <a:ext cx="7256145" cy="776288"/>
          </a:xfrm>
          <a:custGeom>
            <a:avLst/>
            <a:gdLst/>
            <a:ahLst/>
            <a:cxnLst/>
            <a:rect l="l" t="t" r="r" b="b"/>
            <a:pathLst>
              <a:path w="4837430" h="517525">
                <a:moveTo>
                  <a:pt x="0" y="517525"/>
                </a:moveTo>
                <a:lnTo>
                  <a:pt x="4837176" y="517525"/>
                </a:lnTo>
                <a:lnTo>
                  <a:pt x="4837176" y="0"/>
                </a:lnTo>
                <a:lnTo>
                  <a:pt x="0" y="0"/>
                </a:lnTo>
                <a:lnTo>
                  <a:pt x="0" y="517525"/>
                </a:lnTo>
                <a:close/>
              </a:path>
            </a:pathLst>
          </a:custGeom>
          <a:solidFill>
            <a:srgbClr val="EB5C23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8333" y="325182"/>
            <a:ext cx="1268729" cy="7579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4800" spc="-330" dirty="0">
                <a:solidFill>
                  <a:srgbClr val="FFFFFF"/>
                </a:solidFill>
              </a:rPr>
              <a:t>P</a:t>
            </a:r>
            <a:r>
              <a:rPr sz="4800" dirty="0">
                <a:solidFill>
                  <a:srgbClr val="FFFFFF"/>
                </a:solidFill>
              </a:rPr>
              <a:t>ASS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2781300" y="9658478"/>
            <a:ext cx="789051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3045"/>
              </a:lnSpc>
            </a:pPr>
            <a:r>
              <a:rPr sz="2700" spc="-8" dirty="0">
                <a:latin typeface="Copperplate Gothic Light"/>
                <a:cs typeface="Copperplate Gothic Light"/>
              </a:rPr>
              <a:t>La </a:t>
            </a:r>
            <a:r>
              <a:rPr sz="2700" spc="-15" dirty="0">
                <a:latin typeface="Copperplate Gothic Light"/>
                <a:cs typeface="Copperplate Gothic Light"/>
              </a:rPr>
              <a:t>réforme </a:t>
            </a:r>
            <a:r>
              <a:rPr sz="2700" dirty="0">
                <a:latin typeface="Copperplate Gothic Light"/>
                <a:cs typeface="Copperplate Gothic Light"/>
              </a:rPr>
              <a:t>de l’accès aux </a:t>
            </a:r>
            <a:r>
              <a:rPr sz="2700" spc="-8" dirty="0">
                <a:latin typeface="Copperplate Gothic Light"/>
                <a:cs typeface="Copperplate Gothic Light"/>
              </a:rPr>
              <a:t>études de</a:t>
            </a:r>
            <a:r>
              <a:rPr sz="2700" spc="-68" dirty="0">
                <a:latin typeface="Copperplate Gothic Light"/>
                <a:cs typeface="Copperplate Gothic Light"/>
              </a:rPr>
              <a:t> </a:t>
            </a:r>
            <a:r>
              <a:rPr sz="2700" dirty="0">
                <a:latin typeface="Copperplate Gothic Light"/>
                <a:cs typeface="Copperplate Gothic Light"/>
              </a:rPr>
              <a:t>santé</a:t>
            </a:r>
            <a:endParaRPr sz="2700"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945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52375" y="1352550"/>
          <a:ext cx="11762421" cy="8284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Formation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90170" indent="1244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Capacité  </a:t>
                      </a:r>
                      <a:r>
                        <a:rPr sz="2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7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7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7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Dijon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LLCER métiers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des langues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Anglais –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santé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Dijon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LLCER métiers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des langues Allemand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santé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Dijon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100" spc="-10" dirty="0">
                          <a:latin typeface="Calibri"/>
                          <a:cs typeface="Calibri"/>
                        </a:rPr>
                        <a:t>LLCER métiers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des langues Espagnol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santé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700" dirty="0">
                          <a:latin typeface="Calibri"/>
                          <a:cs typeface="Calibri"/>
                        </a:rPr>
                        <a:t>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4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Dijon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L1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Philosophie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santé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30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2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Dijon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L1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Droit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santé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30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Dijon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L1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Psychologie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santé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15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7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Dijon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1938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Chimie/Informatique/Mathématiques/Physiques/  Sciences pour l’ingénieur (électronique ou mécanique)  L1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Portail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 santé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55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66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7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Dijon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23202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Sciences de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la vie /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Sciences de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Terre 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Dijon– option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santé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76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7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Dijon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L1 Sciences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et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Techniques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des Activités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Physiques et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Sportives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(STAPS) 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Dijon 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option</a:t>
                      </a:r>
                      <a:r>
                        <a:rPr sz="2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santé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36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7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Creusot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100" spc="-5" dirty="0">
                          <a:latin typeface="Calibri"/>
                          <a:cs typeface="Calibri"/>
                        </a:rPr>
                        <a:t>L1 Sciences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et </a:t>
                      </a:r>
                      <a:r>
                        <a:rPr sz="2100" spc="-15" dirty="0">
                          <a:latin typeface="Calibri"/>
                          <a:cs typeface="Calibri"/>
                        </a:rPr>
                        <a:t>Techniques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des Activités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Physiques et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Sportives </a:t>
                      </a:r>
                      <a:r>
                        <a:rPr sz="2100" spc="-20" dirty="0">
                          <a:latin typeface="Calibri"/>
                          <a:cs typeface="Calibri"/>
                        </a:rPr>
                        <a:t>(STAPS)  </a:t>
                      </a:r>
                      <a:r>
                        <a:rPr sz="2100" spc="-5" dirty="0">
                          <a:latin typeface="Calibri"/>
                          <a:cs typeface="Calibri"/>
                        </a:rPr>
                        <a:t>Le Creusot– option</a:t>
                      </a:r>
                      <a:r>
                        <a:rPr sz="2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0" dirty="0">
                          <a:latin typeface="Calibri"/>
                          <a:cs typeface="Calibri"/>
                        </a:rPr>
                        <a:t>santé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5238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spc="-5" dirty="0">
                          <a:latin typeface="Calibri"/>
                          <a:cs typeface="Calibri"/>
                        </a:rPr>
                        <a:t>15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700" b="1" spc="-5" dirty="0">
                          <a:latin typeface="Calibri"/>
                          <a:cs typeface="Calibri"/>
                        </a:rPr>
                        <a:t>272</a:t>
                      </a:r>
                      <a:endParaRPr sz="2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286000" y="371476"/>
            <a:ext cx="7656195" cy="776288"/>
          </a:xfrm>
          <a:custGeom>
            <a:avLst/>
            <a:gdLst/>
            <a:ahLst/>
            <a:cxnLst/>
            <a:rect l="l" t="t" r="r" b="b"/>
            <a:pathLst>
              <a:path w="5104130" h="517525">
                <a:moveTo>
                  <a:pt x="0" y="517525"/>
                </a:moveTo>
                <a:lnTo>
                  <a:pt x="5103876" y="517525"/>
                </a:lnTo>
                <a:lnTo>
                  <a:pt x="5103876" y="0"/>
                </a:lnTo>
                <a:lnTo>
                  <a:pt x="0" y="0"/>
                </a:lnTo>
                <a:lnTo>
                  <a:pt x="0" y="517525"/>
                </a:lnTo>
                <a:close/>
              </a:path>
            </a:pathLst>
          </a:custGeom>
          <a:solidFill>
            <a:srgbClr val="EB5C23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8332" y="325182"/>
            <a:ext cx="5905500" cy="7579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4800" spc="-8" dirty="0">
                <a:solidFill>
                  <a:srgbClr val="FFFFFF"/>
                </a:solidFill>
              </a:rPr>
              <a:t>LICENCES </a:t>
            </a:r>
            <a:r>
              <a:rPr sz="4800" spc="-30" dirty="0">
                <a:solidFill>
                  <a:srgbClr val="FFFFFF"/>
                </a:solidFill>
              </a:rPr>
              <a:t>ACCES</a:t>
            </a:r>
            <a:r>
              <a:rPr sz="4800" spc="-38" dirty="0">
                <a:solidFill>
                  <a:srgbClr val="FFFFFF"/>
                </a:solidFill>
              </a:rPr>
              <a:t> </a:t>
            </a:r>
            <a:r>
              <a:rPr sz="4800" spc="-15" dirty="0">
                <a:solidFill>
                  <a:srgbClr val="FFFFFF"/>
                </a:solidFill>
              </a:rPr>
              <a:t>SANTE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2781300" y="9658478"/>
            <a:ext cx="789051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3045"/>
              </a:lnSpc>
            </a:pPr>
            <a:r>
              <a:rPr sz="2700" spc="-8" dirty="0">
                <a:latin typeface="Copperplate Gothic Light"/>
                <a:cs typeface="Copperplate Gothic Light"/>
              </a:rPr>
              <a:t>La </a:t>
            </a:r>
            <a:r>
              <a:rPr sz="2700" spc="-15" dirty="0">
                <a:latin typeface="Copperplate Gothic Light"/>
                <a:cs typeface="Copperplate Gothic Light"/>
              </a:rPr>
              <a:t>réforme </a:t>
            </a:r>
            <a:r>
              <a:rPr sz="2700" dirty="0">
                <a:latin typeface="Copperplate Gothic Light"/>
                <a:cs typeface="Copperplate Gothic Light"/>
              </a:rPr>
              <a:t>de l’accès aux </a:t>
            </a:r>
            <a:r>
              <a:rPr sz="2700" spc="-8" dirty="0">
                <a:latin typeface="Copperplate Gothic Light"/>
                <a:cs typeface="Copperplate Gothic Light"/>
              </a:rPr>
              <a:t>études de</a:t>
            </a:r>
            <a:r>
              <a:rPr sz="2700" spc="-68" dirty="0">
                <a:latin typeface="Copperplate Gothic Light"/>
                <a:cs typeface="Copperplate Gothic Light"/>
              </a:rPr>
              <a:t> </a:t>
            </a:r>
            <a:r>
              <a:rPr sz="2700" dirty="0">
                <a:latin typeface="Copperplate Gothic Light"/>
                <a:cs typeface="Copperplate Gothic Light"/>
              </a:rPr>
              <a:t>santé</a:t>
            </a:r>
            <a:endParaRPr sz="2700">
              <a:latin typeface="Copperplate Gothic Light"/>
              <a:cs typeface="Copperplate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038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6661" y="1746695"/>
            <a:ext cx="7721918" cy="175817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76200">
              <a:spcBef>
                <a:spcPts val="150"/>
              </a:spcBef>
            </a:pPr>
            <a:r>
              <a:rPr sz="4050" b="1" spc="-15" dirty="0">
                <a:latin typeface="Calibri"/>
                <a:cs typeface="Calibri"/>
              </a:rPr>
              <a:t>Epreuves </a:t>
            </a:r>
            <a:r>
              <a:rPr sz="4050" b="1" dirty="0">
                <a:latin typeface="Calibri"/>
                <a:cs typeface="Calibri"/>
              </a:rPr>
              <a:t>de 1</a:t>
            </a:r>
            <a:r>
              <a:rPr sz="4050" b="1" baseline="24691" dirty="0">
                <a:latin typeface="Calibri"/>
                <a:cs typeface="Calibri"/>
              </a:rPr>
              <a:t>er </a:t>
            </a:r>
            <a:r>
              <a:rPr sz="4050" b="1" spc="-8" dirty="0">
                <a:latin typeface="Calibri"/>
                <a:cs typeface="Calibri"/>
              </a:rPr>
              <a:t>groupe: </a:t>
            </a:r>
            <a:r>
              <a:rPr sz="4050" b="1" dirty="0">
                <a:latin typeface="Calibri"/>
                <a:cs typeface="Calibri"/>
              </a:rPr>
              <a:t>LE</a:t>
            </a:r>
            <a:r>
              <a:rPr sz="4050" b="1" spc="-413" dirty="0">
                <a:latin typeface="Calibri"/>
                <a:cs typeface="Calibri"/>
              </a:rPr>
              <a:t> </a:t>
            </a:r>
            <a:r>
              <a:rPr sz="4050" b="1" spc="-8" dirty="0">
                <a:latin typeface="Calibri"/>
                <a:cs typeface="Calibri"/>
              </a:rPr>
              <a:t>DOSSIER</a:t>
            </a:r>
            <a:endParaRPr sz="4050">
              <a:latin typeface="Calibri"/>
              <a:cs typeface="Calibri"/>
            </a:endParaRPr>
          </a:p>
          <a:p>
            <a:pPr marL="589598" marR="107633" indent="-514350">
              <a:lnSpc>
                <a:spcPts val="3885"/>
              </a:lnSpc>
              <a:spcBef>
                <a:spcPts val="945"/>
              </a:spcBef>
              <a:buFont typeface="Arial"/>
              <a:buChar char="•"/>
              <a:tabLst>
                <a:tab pos="589598" algn="l"/>
                <a:tab pos="590550" algn="l"/>
              </a:tabLst>
            </a:pPr>
            <a:r>
              <a:rPr sz="4050" dirty="0">
                <a:latin typeface="Calibri"/>
                <a:cs typeface="Calibri"/>
              </a:rPr>
              <a:t>Au </a:t>
            </a:r>
            <a:r>
              <a:rPr sz="4050" spc="-8" dirty="0">
                <a:latin typeface="Calibri"/>
                <a:cs typeface="Calibri"/>
              </a:rPr>
              <a:t>dessus du </a:t>
            </a:r>
            <a:r>
              <a:rPr sz="4050" spc="-15" dirty="0">
                <a:latin typeface="Calibri"/>
                <a:cs typeface="Calibri"/>
              </a:rPr>
              <a:t>1</a:t>
            </a:r>
            <a:r>
              <a:rPr sz="4050" spc="-23" baseline="24691" dirty="0">
                <a:latin typeface="Calibri"/>
                <a:cs typeface="Calibri"/>
              </a:rPr>
              <a:t>er </a:t>
            </a:r>
            <a:r>
              <a:rPr sz="4050" spc="-8" dirty="0">
                <a:latin typeface="Calibri"/>
                <a:cs typeface="Calibri"/>
              </a:rPr>
              <a:t>seuil </a:t>
            </a:r>
            <a:r>
              <a:rPr sz="4050" dirty="0">
                <a:latin typeface="Calibri"/>
                <a:cs typeface="Calibri"/>
              </a:rPr>
              <a:t>: Admission  </a:t>
            </a:r>
            <a:r>
              <a:rPr sz="4050" spc="-23" dirty="0">
                <a:latin typeface="Calibri"/>
                <a:cs typeface="Calibri"/>
              </a:rPr>
              <a:t>directe </a:t>
            </a:r>
            <a:r>
              <a:rPr sz="4050" spc="-8" dirty="0">
                <a:latin typeface="Calibri"/>
                <a:cs typeface="Calibri"/>
              </a:rPr>
              <a:t>(50%</a:t>
            </a:r>
            <a:r>
              <a:rPr sz="4050" spc="-45" dirty="0">
                <a:latin typeface="Calibri"/>
                <a:cs typeface="Calibri"/>
              </a:rPr>
              <a:t> </a:t>
            </a:r>
            <a:r>
              <a:rPr sz="4050" spc="-8" dirty="0">
                <a:latin typeface="Calibri"/>
                <a:cs typeface="Calibri"/>
              </a:rPr>
              <a:t>places)</a:t>
            </a:r>
            <a:endParaRPr sz="4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6661" y="3932491"/>
            <a:ext cx="9013508" cy="4441729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589598" marR="1035368" indent="-514350">
              <a:lnSpc>
                <a:spcPts val="3900"/>
              </a:lnSpc>
              <a:spcBef>
                <a:spcPts val="1080"/>
              </a:spcBef>
              <a:buFont typeface="Arial"/>
              <a:buChar char="•"/>
              <a:tabLst>
                <a:tab pos="589598" algn="l"/>
                <a:tab pos="590550" algn="l"/>
              </a:tabLst>
            </a:pPr>
            <a:r>
              <a:rPr sz="4050" dirty="0">
                <a:latin typeface="Calibri"/>
                <a:cs typeface="Calibri"/>
              </a:rPr>
              <a:t>Au </a:t>
            </a:r>
            <a:r>
              <a:rPr sz="4050" spc="-8" dirty="0">
                <a:latin typeface="Calibri"/>
                <a:cs typeface="Calibri"/>
              </a:rPr>
              <a:t>dessous du </a:t>
            </a:r>
            <a:r>
              <a:rPr sz="4050" dirty="0">
                <a:latin typeface="Calibri"/>
                <a:cs typeface="Calibri"/>
              </a:rPr>
              <a:t>2</a:t>
            </a:r>
            <a:r>
              <a:rPr sz="4050" baseline="24691" dirty="0">
                <a:latin typeface="Calibri"/>
                <a:cs typeface="Calibri"/>
              </a:rPr>
              <a:t>ème </a:t>
            </a:r>
            <a:r>
              <a:rPr sz="4050" spc="-8" dirty="0">
                <a:latin typeface="Calibri"/>
                <a:cs typeface="Calibri"/>
              </a:rPr>
              <a:t>seuil </a:t>
            </a:r>
            <a:r>
              <a:rPr sz="4050" dirty="0">
                <a:latin typeface="Calibri"/>
                <a:cs typeface="Calibri"/>
              </a:rPr>
              <a:t>: </a:t>
            </a:r>
            <a:r>
              <a:rPr sz="4050" spc="-15" dirty="0">
                <a:latin typeface="Calibri"/>
                <a:cs typeface="Calibri"/>
              </a:rPr>
              <a:t>Exclusion  </a:t>
            </a:r>
            <a:r>
              <a:rPr sz="4050" spc="-23" dirty="0">
                <a:latin typeface="Calibri"/>
                <a:cs typeface="Calibri"/>
              </a:rPr>
              <a:t>directe</a:t>
            </a:r>
            <a:endParaRPr sz="4050">
              <a:latin typeface="Calibri"/>
              <a:cs typeface="Calibri"/>
            </a:endParaRPr>
          </a:p>
          <a:p>
            <a:pPr marL="589598" marR="83820" indent="-514350">
              <a:lnSpc>
                <a:spcPct val="80000"/>
              </a:lnSpc>
              <a:spcBef>
                <a:spcPts val="990"/>
              </a:spcBef>
              <a:buFont typeface="Arial"/>
              <a:buChar char="•"/>
              <a:tabLst>
                <a:tab pos="589598" algn="l"/>
                <a:tab pos="590550" algn="l"/>
              </a:tabLst>
            </a:pPr>
            <a:r>
              <a:rPr sz="4050" b="1" spc="-23" dirty="0">
                <a:latin typeface="Calibri"/>
                <a:cs typeface="Calibri"/>
              </a:rPr>
              <a:t>Entre </a:t>
            </a:r>
            <a:r>
              <a:rPr sz="4050" b="1" dirty="0">
                <a:latin typeface="Calibri"/>
                <a:cs typeface="Calibri"/>
              </a:rPr>
              <a:t>le 1</a:t>
            </a:r>
            <a:r>
              <a:rPr sz="4050" b="1" baseline="24691" dirty="0">
                <a:latin typeface="Calibri"/>
                <a:cs typeface="Calibri"/>
              </a:rPr>
              <a:t>er </a:t>
            </a:r>
            <a:r>
              <a:rPr sz="4050" b="1" spc="-23" dirty="0">
                <a:latin typeface="Calibri"/>
                <a:cs typeface="Calibri"/>
              </a:rPr>
              <a:t>et </a:t>
            </a:r>
            <a:r>
              <a:rPr sz="4050" b="1" dirty="0">
                <a:latin typeface="Calibri"/>
                <a:cs typeface="Calibri"/>
              </a:rPr>
              <a:t>le </a:t>
            </a:r>
            <a:r>
              <a:rPr sz="4050" b="1" spc="-8" dirty="0">
                <a:latin typeface="Calibri"/>
                <a:cs typeface="Calibri"/>
              </a:rPr>
              <a:t>2</a:t>
            </a:r>
            <a:r>
              <a:rPr sz="4050" b="1" spc="-11" baseline="24691" dirty="0">
                <a:latin typeface="Calibri"/>
                <a:cs typeface="Calibri"/>
              </a:rPr>
              <a:t>ème </a:t>
            </a:r>
            <a:r>
              <a:rPr sz="4050" b="1" spc="-8" dirty="0">
                <a:latin typeface="Calibri"/>
                <a:cs typeface="Calibri"/>
              </a:rPr>
              <a:t>seuil</a:t>
            </a:r>
            <a:r>
              <a:rPr sz="4050" spc="-8" dirty="0">
                <a:latin typeface="Calibri"/>
                <a:cs typeface="Calibri"/>
              </a:rPr>
              <a:t>: </a:t>
            </a:r>
            <a:r>
              <a:rPr sz="4050" b="1" spc="-23" dirty="0">
                <a:latin typeface="Calibri"/>
                <a:cs typeface="Calibri"/>
              </a:rPr>
              <a:t>épreuves </a:t>
            </a:r>
            <a:r>
              <a:rPr sz="4050" b="1" dirty="0">
                <a:latin typeface="Calibri"/>
                <a:cs typeface="Calibri"/>
              </a:rPr>
              <a:t>de  </a:t>
            </a:r>
            <a:r>
              <a:rPr sz="4050" b="1" spc="-8" dirty="0">
                <a:latin typeface="Calibri"/>
                <a:cs typeface="Calibri"/>
              </a:rPr>
              <a:t>2</a:t>
            </a:r>
            <a:r>
              <a:rPr sz="4050" b="1" spc="-11" baseline="24691" dirty="0">
                <a:latin typeface="Calibri"/>
                <a:cs typeface="Calibri"/>
              </a:rPr>
              <a:t>ème</a:t>
            </a:r>
            <a:r>
              <a:rPr sz="4050" b="1" spc="381" baseline="24691" dirty="0">
                <a:latin typeface="Calibri"/>
                <a:cs typeface="Calibri"/>
              </a:rPr>
              <a:t> </a:t>
            </a:r>
            <a:r>
              <a:rPr sz="4050" b="1" spc="-15" dirty="0">
                <a:latin typeface="Calibri"/>
                <a:cs typeface="Calibri"/>
              </a:rPr>
              <a:t>groupe</a:t>
            </a:r>
            <a:endParaRPr sz="4050">
              <a:latin typeface="Calibri"/>
              <a:cs typeface="Calibri"/>
            </a:endParaRPr>
          </a:p>
          <a:p>
            <a:pPr marL="1446848">
              <a:spcBef>
                <a:spcPts val="8"/>
              </a:spcBef>
            </a:pPr>
            <a:r>
              <a:rPr sz="4050" b="1" dirty="0">
                <a:latin typeface="Calibri"/>
                <a:cs typeface="Calibri"/>
              </a:rPr>
              <a:t>(50% des</a:t>
            </a:r>
            <a:r>
              <a:rPr sz="4050" b="1" spc="-53" dirty="0">
                <a:latin typeface="Calibri"/>
                <a:cs typeface="Calibri"/>
              </a:rPr>
              <a:t> </a:t>
            </a:r>
            <a:r>
              <a:rPr sz="4050" b="1" spc="-8" dirty="0">
                <a:latin typeface="Calibri"/>
                <a:cs typeface="Calibri"/>
              </a:rPr>
              <a:t>places)</a:t>
            </a:r>
            <a:endParaRPr sz="4050">
              <a:latin typeface="Calibri"/>
              <a:cs typeface="Calibri"/>
            </a:endParaRPr>
          </a:p>
          <a:p>
            <a:pPr marL="1191578" lvl="1" indent="-431483">
              <a:spcBef>
                <a:spcPts val="15"/>
              </a:spcBef>
              <a:buFont typeface="Arial"/>
              <a:buChar char="–"/>
              <a:tabLst>
                <a:tab pos="1192530" algn="l"/>
              </a:tabLst>
            </a:pPr>
            <a:r>
              <a:rPr sz="3600" spc="-15" dirty="0">
                <a:latin typeface="Calibri"/>
                <a:cs typeface="Calibri"/>
              </a:rPr>
              <a:t>Epreuves orales </a:t>
            </a:r>
            <a:r>
              <a:rPr sz="3600" spc="-8" dirty="0">
                <a:latin typeface="Calibri"/>
                <a:cs typeface="Calibri"/>
              </a:rPr>
              <a:t>de </a:t>
            </a:r>
            <a:r>
              <a:rPr sz="3600" spc="-15" dirty="0">
                <a:latin typeface="Calibri"/>
                <a:cs typeface="Calibri"/>
              </a:rPr>
              <a:t>compétences </a:t>
            </a:r>
            <a:r>
              <a:rPr sz="3600" dirty="0">
                <a:latin typeface="Calibri"/>
                <a:cs typeface="Calibri"/>
              </a:rPr>
              <a:t>: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8" dirty="0">
                <a:latin typeface="Calibri"/>
                <a:cs typeface="Calibri"/>
              </a:rPr>
              <a:t>66%</a:t>
            </a:r>
            <a:endParaRPr sz="3600">
              <a:latin typeface="Calibri"/>
              <a:cs typeface="Calibri"/>
            </a:endParaRPr>
          </a:p>
          <a:p>
            <a:pPr marL="1191578" marR="157163" lvl="1" indent="-430530">
              <a:lnSpc>
                <a:spcPts val="3450"/>
              </a:lnSpc>
              <a:spcBef>
                <a:spcPts val="840"/>
              </a:spcBef>
              <a:buFont typeface="Arial"/>
              <a:buChar char="–"/>
              <a:tabLst>
                <a:tab pos="1192530" algn="l"/>
              </a:tabLst>
            </a:pPr>
            <a:r>
              <a:rPr sz="3600" dirty="0">
                <a:latin typeface="Calibri"/>
                <a:cs typeface="Calibri"/>
              </a:rPr>
              <a:t>Prise en </a:t>
            </a:r>
            <a:r>
              <a:rPr sz="3600" spc="-23" dirty="0">
                <a:latin typeface="Calibri"/>
                <a:cs typeface="Calibri"/>
              </a:rPr>
              <a:t>compte </a:t>
            </a:r>
            <a:r>
              <a:rPr sz="3600" spc="-8" dirty="0">
                <a:latin typeface="Calibri"/>
                <a:cs typeface="Calibri"/>
              </a:rPr>
              <a:t>de </a:t>
            </a:r>
            <a:r>
              <a:rPr sz="3600" dirty="0">
                <a:latin typeface="Calibri"/>
                <a:cs typeface="Calibri"/>
              </a:rPr>
              <a:t>la </a:t>
            </a:r>
            <a:r>
              <a:rPr sz="3600" spc="-15" dirty="0">
                <a:latin typeface="Calibri"/>
                <a:cs typeface="Calibri"/>
              </a:rPr>
              <a:t>note </a:t>
            </a:r>
            <a:r>
              <a:rPr sz="3600" spc="-8" dirty="0">
                <a:latin typeface="Calibri"/>
                <a:cs typeface="Calibri"/>
              </a:rPr>
              <a:t>de </a:t>
            </a:r>
            <a:r>
              <a:rPr sz="3600" spc="-15" dirty="0">
                <a:latin typeface="Calibri"/>
                <a:cs typeface="Calibri"/>
              </a:rPr>
              <a:t>1</a:t>
            </a:r>
            <a:r>
              <a:rPr sz="3600" spc="-23" baseline="24305" dirty="0">
                <a:latin typeface="Calibri"/>
                <a:cs typeface="Calibri"/>
              </a:rPr>
              <a:t>er </a:t>
            </a:r>
            <a:r>
              <a:rPr sz="3600" spc="-15" dirty="0">
                <a:latin typeface="Calibri"/>
                <a:cs typeface="Calibri"/>
              </a:rPr>
              <a:t>groupe:  34%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371476"/>
            <a:ext cx="12441555" cy="776288"/>
          </a:xfrm>
          <a:custGeom>
            <a:avLst/>
            <a:gdLst/>
            <a:ahLst/>
            <a:cxnLst/>
            <a:rect l="l" t="t" r="r" b="b"/>
            <a:pathLst>
              <a:path w="8294370" h="517525">
                <a:moveTo>
                  <a:pt x="0" y="517525"/>
                </a:moveTo>
                <a:lnTo>
                  <a:pt x="8294116" y="517525"/>
                </a:lnTo>
                <a:lnTo>
                  <a:pt x="8294116" y="0"/>
                </a:lnTo>
                <a:lnTo>
                  <a:pt x="0" y="0"/>
                </a:lnTo>
                <a:lnTo>
                  <a:pt x="0" y="517525"/>
                </a:lnTo>
                <a:close/>
              </a:path>
            </a:pathLst>
          </a:custGeom>
          <a:solidFill>
            <a:srgbClr val="EB5C23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8333" y="325182"/>
            <a:ext cx="8215313" cy="7579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4800" dirty="0">
                <a:solidFill>
                  <a:srgbClr val="FFFFFF"/>
                </a:solidFill>
              </a:rPr>
              <a:t>ADMISSION EN </a:t>
            </a:r>
            <a:r>
              <a:rPr sz="4800" spc="-8" dirty="0">
                <a:solidFill>
                  <a:srgbClr val="FFFFFF"/>
                </a:solidFill>
              </a:rPr>
              <a:t>SANTE</a:t>
            </a:r>
            <a:r>
              <a:rPr sz="4800" spc="-120" dirty="0">
                <a:solidFill>
                  <a:srgbClr val="FFFFFF"/>
                </a:solidFill>
              </a:rPr>
              <a:t> </a:t>
            </a:r>
            <a:r>
              <a:rPr sz="4800" spc="-45" dirty="0">
                <a:solidFill>
                  <a:srgbClr val="FFFFFF"/>
                </a:solidFill>
              </a:rPr>
              <a:t>PASS/LAS</a:t>
            </a:r>
            <a:endParaRPr sz="480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1612880" y="14350365"/>
            <a:ext cx="877824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3045"/>
              </a:lnSpc>
            </a:pPr>
            <a:r>
              <a:rPr dirty="0"/>
              <a:t>Modalités </a:t>
            </a:r>
            <a:r>
              <a:rPr spc="-8" dirty="0"/>
              <a:t>de</a:t>
            </a:r>
            <a:r>
              <a:rPr spc="-83" dirty="0"/>
              <a:t> </a:t>
            </a:r>
            <a:r>
              <a:rPr spc="-8" dirty="0"/>
              <a:t>sélection</a:t>
            </a:r>
          </a:p>
        </p:txBody>
      </p:sp>
      <p:sp>
        <p:nvSpPr>
          <p:cNvPr id="6" name="object 6"/>
          <p:cNvSpPr/>
          <p:nvPr/>
        </p:nvSpPr>
        <p:spPr>
          <a:xfrm>
            <a:off x="12634530" y="1362075"/>
            <a:ext cx="1295400" cy="6913245"/>
          </a:xfrm>
          <a:custGeom>
            <a:avLst/>
            <a:gdLst/>
            <a:ahLst/>
            <a:cxnLst/>
            <a:rect l="l" t="t" r="r" b="b"/>
            <a:pathLst>
              <a:path w="863600" h="4608830">
                <a:moveTo>
                  <a:pt x="647319" y="431546"/>
                </a:moveTo>
                <a:lnTo>
                  <a:pt x="215773" y="431546"/>
                </a:lnTo>
                <a:lnTo>
                  <a:pt x="215773" y="4608576"/>
                </a:lnTo>
                <a:lnTo>
                  <a:pt x="647319" y="4608576"/>
                </a:lnTo>
                <a:lnTo>
                  <a:pt x="647319" y="431546"/>
                </a:lnTo>
                <a:close/>
              </a:path>
              <a:path w="863600" h="4608830">
                <a:moveTo>
                  <a:pt x="431546" y="0"/>
                </a:moveTo>
                <a:lnTo>
                  <a:pt x="0" y="431546"/>
                </a:lnTo>
                <a:lnTo>
                  <a:pt x="863092" y="431546"/>
                </a:lnTo>
                <a:lnTo>
                  <a:pt x="4315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7" name="object 7"/>
          <p:cNvSpPr/>
          <p:nvPr/>
        </p:nvSpPr>
        <p:spPr>
          <a:xfrm>
            <a:off x="12634530" y="1362075"/>
            <a:ext cx="1295400" cy="6913245"/>
          </a:xfrm>
          <a:custGeom>
            <a:avLst/>
            <a:gdLst/>
            <a:ahLst/>
            <a:cxnLst/>
            <a:rect l="l" t="t" r="r" b="b"/>
            <a:pathLst>
              <a:path w="863600" h="4608830">
                <a:moveTo>
                  <a:pt x="863092" y="431546"/>
                </a:moveTo>
                <a:lnTo>
                  <a:pt x="647319" y="431546"/>
                </a:lnTo>
                <a:lnTo>
                  <a:pt x="647319" y="4608576"/>
                </a:lnTo>
                <a:lnTo>
                  <a:pt x="215773" y="4608576"/>
                </a:lnTo>
                <a:lnTo>
                  <a:pt x="215773" y="431546"/>
                </a:lnTo>
                <a:lnTo>
                  <a:pt x="0" y="431546"/>
                </a:lnTo>
                <a:lnTo>
                  <a:pt x="431546" y="0"/>
                </a:lnTo>
                <a:lnTo>
                  <a:pt x="863092" y="431546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8" name="object 8"/>
          <p:cNvSpPr/>
          <p:nvPr/>
        </p:nvSpPr>
        <p:spPr>
          <a:xfrm>
            <a:off x="12369546" y="5164073"/>
            <a:ext cx="1824228" cy="242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9" name="object 9"/>
          <p:cNvSpPr/>
          <p:nvPr/>
        </p:nvSpPr>
        <p:spPr>
          <a:xfrm>
            <a:off x="12434505" y="5250560"/>
            <a:ext cx="1695450" cy="953"/>
          </a:xfrm>
          <a:custGeom>
            <a:avLst/>
            <a:gdLst/>
            <a:ahLst/>
            <a:cxnLst/>
            <a:rect l="l" t="t" r="r" b="b"/>
            <a:pathLst>
              <a:path w="1130300" h="635">
                <a:moveTo>
                  <a:pt x="0" y="0"/>
                </a:moveTo>
                <a:lnTo>
                  <a:pt x="1129792" y="126"/>
                </a:lnTo>
              </a:path>
            </a:pathLst>
          </a:custGeom>
          <a:ln w="762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0" name="object 10"/>
          <p:cNvSpPr txBox="1"/>
          <p:nvPr/>
        </p:nvSpPr>
        <p:spPr>
          <a:xfrm>
            <a:off x="14211108" y="3334513"/>
            <a:ext cx="1396365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7150">
              <a:spcBef>
                <a:spcPts val="150"/>
              </a:spcBef>
            </a:pPr>
            <a:r>
              <a:rPr sz="2700" b="1" spc="-8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2700" b="1" spc="-11" baseline="25462" dirty="0">
                <a:solidFill>
                  <a:srgbClr val="006FC0"/>
                </a:solidFill>
                <a:latin typeface="Arial"/>
                <a:cs typeface="Arial"/>
              </a:rPr>
              <a:t>er</a:t>
            </a:r>
            <a:r>
              <a:rPr sz="2700" b="1" spc="248" baseline="25462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00" b="1" spc="-8" dirty="0">
                <a:solidFill>
                  <a:srgbClr val="006FC0"/>
                </a:solidFill>
                <a:latin typeface="Arial"/>
                <a:cs typeface="Arial"/>
              </a:rPr>
              <a:t>seuil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11108" y="4968622"/>
            <a:ext cx="1636395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7150">
              <a:spcBef>
                <a:spcPts val="150"/>
              </a:spcBef>
            </a:pPr>
            <a:r>
              <a:rPr sz="2700" b="1" spc="-8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sz="2700" b="1" spc="-11" baseline="25462" dirty="0">
                <a:solidFill>
                  <a:srgbClr val="006FC0"/>
                </a:solidFill>
                <a:latin typeface="Arial"/>
                <a:cs typeface="Arial"/>
              </a:rPr>
              <a:t>ème</a:t>
            </a:r>
            <a:r>
              <a:rPr sz="2700" b="1" spc="236" baseline="25462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00" b="1" spc="-8" dirty="0">
                <a:solidFill>
                  <a:srgbClr val="006FC0"/>
                </a:solidFill>
                <a:latin typeface="Arial"/>
                <a:cs typeface="Arial"/>
              </a:rPr>
              <a:t>seuil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369546" y="3529583"/>
            <a:ext cx="1824228" cy="242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3" name="object 13"/>
          <p:cNvSpPr/>
          <p:nvPr/>
        </p:nvSpPr>
        <p:spPr>
          <a:xfrm>
            <a:off x="12434505" y="3617214"/>
            <a:ext cx="1695450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29792" y="0"/>
                </a:lnTo>
              </a:path>
            </a:pathLst>
          </a:custGeom>
          <a:ln w="762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4" name="object 14"/>
          <p:cNvSpPr txBox="1"/>
          <p:nvPr/>
        </p:nvSpPr>
        <p:spPr>
          <a:xfrm>
            <a:off x="13958888" y="2010080"/>
            <a:ext cx="1782128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>
              <a:spcBef>
                <a:spcPts val="150"/>
              </a:spcBef>
            </a:pPr>
            <a:r>
              <a:rPr sz="2700" b="1" spc="-83" dirty="0">
                <a:solidFill>
                  <a:srgbClr val="C0504D"/>
                </a:solidFill>
                <a:latin typeface="Arial"/>
                <a:cs typeface="Arial"/>
              </a:rPr>
              <a:t>A</a:t>
            </a:r>
            <a:r>
              <a:rPr sz="2700" b="1" dirty="0">
                <a:solidFill>
                  <a:srgbClr val="C0504D"/>
                </a:solidFill>
                <a:latin typeface="Arial"/>
                <a:cs typeface="Arial"/>
              </a:rPr>
              <a:t>dmi</a:t>
            </a:r>
            <a:r>
              <a:rPr sz="2700" b="1" spc="-15" dirty="0">
                <a:solidFill>
                  <a:srgbClr val="C0504D"/>
                </a:solidFill>
                <a:latin typeface="Arial"/>
                <a:cs typeface="Arial"/>
              </a:rPr>
              <a:t>ss</a:t>
            </a:r>
            <a:r>
              <a:rPr sz="2700" b="1" dirty="0">
                <a:solidFill>
                  <a:srgbClr val="C0504D"/>
                </a:solidFill>
                <a:latin typeface="Arial"/>
                <a:cs typeface="Arial"/>
              </a:rPr>
              <a:t>ion</a:t>
            </a:r>
            <a:endParaRPr sz="2700">
              <a:latin typeface="Arial"/>
              <a:cs typeface="Arial"/>
            </a:endParaRPr>
          </a:p>
          <a:p>
            <a:pPr marL="1905" algn="ctr"/>
            <a:r>
              <a:rPr sz="2700" b="1" spc="-8" dirty="0">
                <a:solidFill>
                  <a:srgbClr val="C0504D"/>
                </a:solidFill>
                <a:latin typeface="Arial"/>
                <a:cs typeface="Arial"/>
              </a:rPr>
              <a:t>directe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62557" y="4103941"/>
            <a:ext cx="1028700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b="1" spc="-8" dirty="0">
                <a:solidFill>
                  <a:srgbClr val="C0504D"/>
                </a:solidFill>
                <a:latin typeface="Arial"/>
                <a:cs typeface="Arial"/>
              </a:rPr>
              <a:t>Or</a:t>
            </a:r>
            <a:r>
              <a:rPr sz="2700" b="1" spc="-23" dirty="0">
                <a:solidFill>
                  <a:srgbClr val="C0504D"/>
                </a:solidFill>
                <a:latin typeface="Arial"/>
                <a:cs typeface="Arial"/>
              </a:rPr>
              <a:t>a</a:t>
            </a:r>
            <a:r>
              <a:rPr sz="2700" b="1" spc="-8" dirty="0">
                <a:solidFill>
                  <a:srgbClr val="C0504D"/>
                </a:solidFill>
                <a:latin typeface="Arial"/>
                <a:cs typeface="Arial"/>
              </a:rPr>
              <a:t>ux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85950" y="6476924"/>
            <a:ext cx="1658303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b="1" spc="-8" dirty="0">
                <a:solidFill>
                  <a:srgbClr val="C0504D"/>
                </a:solidFill>
                <a:latin typeface="Arial"/>
                <a:cs typeface="Arial"/>
              </a:rPr>
              <a:t>Exclusion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369546" y="6067044"/>
            <a:ext cx="1824228" cy="17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8" name="object 18"/>
          <p:cNvSpPr/>
          <p:nvPr/>
        </p:nvSpPr>
        <p:spPr>
          <a:xfrm>
            <a:off x="12434505" y="6117527"/>
            <a:ext cx="1695450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29792" y="0"/>
                </a:lnTo>
              </a:path>
            </a:pathLst>
          </a:custGeom>
          <a:ln w="28575">
            <a:solidFill>
              <a:srgbClr val="00AF50"/>
            </a:solidFill>
            <a:prstDash val="lgDash"/>
          </a:ln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9" name="object 19"/>
          <p:cNvSpPr txBox="1"/>
          <p:nvPr/>
        </p:nvSpPr>
        <p:spPr>
          <a:xfrm>
            <a:off x="14495715" y="5922760"/>
            <a:ext cx="895350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b="1" spc="-15" dirty="0">
                <a:solidFill>
                  <a:srgbClr val="00AF50"/>
                </a:solidFill>
                <a:latin typeface="Arial"/>
                <a:cs typeface="Arial"/>
              </a:rPr>
              <a:t>10</a:t>
            </a:r>
            <a:r>
              <a:rPr sz="2700" b="1" dirty="0">
                <a:solidFill>
                  <a:srgbClr val="00AF50"/>
                </a:solidFill>
                <a:latin typeface="Arial"/>
                <a:cs typeface="Arial"/>
              </a:rPr>
              <a:t>/20</a:t>
            </a:r>
            <a:endParaRPr sz="27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84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3584</Words>
  <Application>Microsoft Office PowerPoint</Application>
  <PresentationFormat>Personnalisé</PresentationFormat>
  <Paragraphs>1377</Paragraphs>
  <Slides>42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Arial</vt:lpstr>
      <vt:lpstr>Barlow SemiBold</vt:lpstr>
      <vt:lpstr>Calibri</vt:lpstr>
      <vt:lpstr>Copperplate Gothic Light</vt:lpstr>
      <vt:lpstr>Helvetica</vt:lpstr>
      <vt:lpstr>Times New Roman</vt:lpstr>
      <vt:lpstr>Wingdings</vt:lpstr>
      <vt:lpstr>Wingdings 3</vt:lpstr>
      <vt:lpstr>Office Theme</vt:lpstr>
      <vt:lpstr>Feuille de calcul Microsoft Excel</vt:lpstr>
      <vt:lpstr>L’UB, une université  rayonnante et inclusive  à la rencontre des lycées</vt:lpstr>
      <vt:lpstr>Déroulé de la matinée</vt:lpstr>
      <vt:lpstr>La réforme des études de santé</vt:lpstr>
      <vt:lpstr>Principes généraux</vt:lpstr>
      <vt:lpstr>2 voies d’accès pour les néo-bacheliers</vt:lpstr>
      <vt:lpstr>Présentation PowerPoint</vt:lpstr>
      <vt:lpstr>PASS</vt:lpstr>
      <vt:lpstr>LICENCES ACCES SANTE</vt:lpstr>
      <vt:lpstr>ADMISSION EN SANTE PASS/LAS</vt:lpstr>
      <vt:lpstr>CAPACITES D’ACCUEIL MMOP 2022-2023</vt:lpstr>
      <vt:lpstr>La réforme des BUT  Patrick Danaudière- Directeur de l’IUT Dijon-Auxerre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Organisation et fonctionnement de Parcousup à l’uB</vt:lpstr>
      <vt:lpstr>Rappels généraux sur Parcousup</vt:lpstr>
      <vt:lpstr>5 Critères</vt:lpstr>
      <vt:lpstr>5 Critères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Filières en tension en 2021 </vt:lpstr>
      <vt:lpstr>Vœux des lycéens dans les filières en tension  </vt:lpstr>
      <vt:lpstr>Spécialités de bac et propositions d’admission dans les filières en tension  Lycéens académie Dijon</vt:lpstr>
      <vt:lpstr>Poursuivre les échanges : la JPO, les cours ouverts, le réseau des ambasassadeurs</vt:lpstr>
      <vt:lpstr>Présentation du projet  de réseaux des  ambassadeurs</vt:lpstr>
      <vt:lpstr>Temps d'échange  libre avec les équipes</vt:lpstr>
      <vt:lpstr>NOMS</vt:lpstr>
      <vt:lpstr>Contacts à l'université de Bourgogne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L'université de Bourgogne aux portes de votre lycée</dc:title>
  <dc:creator>Ophélie Morel</dc:creator>
  <cp:keywords>DAErRxEGZho,BAC2ItwIy5g</cp:keywords>
  <cp:lastModifiedBy>Patrick Danaudiere</cp:lastModifiedBy>
  <cp:revision>43</cp:revision>
  <dcterms:created xsi:type="dcterms:W3CDTF">2021-10-04T14:55:51Z</dcterms:created>
  <dcterms:modified xsi:type="dcterms:W3CDTF">2021-11-29T16:43:06Z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2021-10-03T00:00:00Z</vt:filetime>
  </property>
  <property fmtid="{D5CDD505-2E9C-101B-9397-08002B2CF9AE}" name="Creator" pid="3">
    <vt:lpwstr>Canva</vt:lpwstr>
  </property>
  <property fmtid="{D5CDD505-2E9C-101B-9397-08002B2CF9AE}" name="LastSaved" pid="4">
    <vt:filetime>2021-10-03T00:00:00Z</vt:filetime>
  </property>
  <property fmtid="{D5CDD505-2E9C-101B-9397-08002B2CF9AE}" name="NXPowerLiteLastOptimized" pid="5">
    <vt:lpwstr>1165129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S9.1.2</vt:lpwstr>
  </property>
</Properties>
</file>